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05" r:id="rId2"/>
    <p:sldId id="258" r:id="rId3"/>
    <p:sldId id="421" r:id="rId4"/>
    <p:sldId id="355" r:id="rId5"/>
    <p:sldId id="298" r:id="rId6"/>
    <p:sldId id="399" r:id="rId7"/>
    <p:sldId id="359" r:id="rId8"/>
    <p:sldId id="320" r:id="rId9"/>
    <p:sldId id="422" r:id="rId10"/>
    <p:sldId id="327" r:id="rId11"/>
    <p:sldId id="328" r:id="rId12"/>
    <p:sldId id="343" r:id="rId13"/>
    <p:sldId id="329" r:id="rId14"/>
    <p:sldId id="331" r:id="rId15"/>
    <p:sldId id="332" r:id="rId16"/>
    <p:sldId id="361" r:id="rId17"/>
    <p:sldId id="388" r:id="rId18"/>
    <p:sldId id="389" r:id="rId19"/>
    <p:sldId id="390" r:id="rId20"/>
    <p:sldId id="391" r:id="rId21"/>
    <p:sldId id="287" r:id="rId22"/>
    <p:sldId id="420" r:id="rId23"/>
    <p:sldId id="374" r:id="rId24"/>
    <p:sldId id="375" r:id="rId25"/>
    <p:sldId id="406" r:id="rId26"/>
    <p:sldId id="376" r:id="rId27"/>
    <p:sldId id="378" r:id="rId28"/>
    <p:sldId id="380" r:id="rId29"/>
    <p:sldId id="416" r:id="rId30"/>
    <p:sldId id="288" r:id="rId31"/>
    <p:sldId id="310" r:id="rId32"/>
    <p:sldId id="407" r:id="rId33"/>
    <p:sldId id="408" r:id="rId34"/>
    <p:sldId id="417" r:id="rId35"/>
    <p:sldId id="338" r:id="rId36"/>
    <p:sldId id="409" r:id="rId37"/>
    <p:sldId id="410" r:id="rId38"/>
    <p:sldId id="411" r:id="rId39"/>
    <p:sldId id="412" r:id="rId40"/>
    <p:sldId id="413" r:id="rId41"/>
    <p:sldId id="384" r:id="rId42"/>
    <p:sldId id="414" r:id="rId43"/>
    <p:sldId id="415" r:id="rId44"/>
    <p:sldId id="419" r:id="rId45"/>
    <p:sldId id="424" r:id="rId46"/>
    <p:sldId id="423" r:id="rId47"/>
  </p:sldIdLst>
  <p:sldSz cx="9144000" cy="6858000" type="screen4x3"/>
  <p:notesSz cx="9296400" cy="7010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p:scale>
          <a:sx n="60" d="100"/>
          <a:sy n="60" d="100"/>
        </p:scale>
        <p:origin x="-1344"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690BDA91-F54D-4097-B2BA-6B9814813D50}" type="datetimeFigureOut">
              <a:rPr lang="en-US" smtClean="0"/>
              <a:t>02/04/2019</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5FB5A79F-5965-45FC-B029-5E8BF6BD14B2}" type="slidenum">
              <a:rPr lang="en-US" smtClean="0"/>
              <a:t>‹#›</a:t>
            </a:fld>
            <a:endParaRPr lang="en-US"/>
          </a:p>
        </p:txBody>
      </p:sp>
    </p:spTree>
    <p:extLst>
      <p:ext uri="{BB962C8B-B14F-4D97-AF65-F5344CB8AC3E}">
        <p14:creationId xmlns:p14="http://schemas.microsoft.com/office/powerpoint/2010/main" val="3621354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C57483D-9F91-4994-8DD3-F7714E781EDE}" type="datetimeFigureOut">
              <a:rPr lang="en-US" smtClean="0"/>
              <a:pPr/>
              <a:t>02/04/2019</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B61D5BD-B74F-48A1-9500-48047FE130F3}" type="slidenum">
              <a:rPr lang="en-US" smtClean="0"/>
              <a:pPr/>
              <a:t>‹#›</a:t>
            </a:fld>
            <a:endParaRPr lang="en-US"/>
          </a:p>
        </p:txBody>
      </p:sp>
    </p:spTree>
    <p:extLst>
      <p:ext uri="{BB962C8B-B14F-4D97-AF65-F5344CB8AC3E}">
        <p14:creationId xmlns:p14="http://schemas.microsoft.com/office/powerpoint/2010/main" val="403267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61D5BD-B74F-48A1-9500-48047FE130F3}"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61D5BD-B74F-48A1-9500-48047FE130F3}"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61D5BD-B74F-48A1-9500-48047FE130F3}"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61D5BD-B74F-48A1-9500-48047FE130F3}"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315674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395069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236142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315373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203680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346832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86213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338806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410011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236125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DCF6B-8CA1-4BAF-A1B4-B11ABDE40D23}" type="datetimeFigureOut">
              <a:rPr lang="en-US" smtClean="0"/>
              <a:pPr/>
              <a:t>02/04/2019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2E0F2-03F6-469A-B4C1-85099624FFCA}" type="slidenum">
              <a:rPr lang="en-US" smtClean="0"/>
              <a:pPr/>
              <a:t>‹#›</a:t>
            </a:fld>
            <a:endParaRPr lang="en-US"/>
          </a:p>
        </p:txBody>
      </p:sp>
    </p:spTree>
    <p:extLst>
      <p:ext uri="{BB962C8B-B14F-4D97-AF65-F5344CB8AC3E}">
        <p14:creationId xmlns:p14="http://schemas.microsoft.com/office/powerpoint/2010/main" val="92760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CF6B-8CA1-4BAF-A1B4-B11ABDE40D23}" type="datetimeFigureOut">
              <a:rPr lang="en-US" smtClean="0"/>
              <a:pPr/>
              <a:t>02/04/2019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2E0F2-03F6-469A-B4C1-85099624FFCA}" type="slidenum">
              <a:rPr lang="en-US" smtClean="0"/>
              <a:pPr/>
              <a:t>‹#›</a:t>
            </a:fld>
            <a:endParaRPr lang="en-US"/>
          </a:p>
        </p:txBody>
      </p:sp>
    </p:spTree>
    <p:extLst>
      <p:ext uri="{BB962C8B-B14F-4D97-AF65-F5344CB8AC3E}">
        <p14:creationId xmlns:p14="http://schemas.microsoft.com/office/powerpoint/2010/main" val="3661972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ichvucong.hanoi.gov.vn/" TargetMode="External"/><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ichvucong..hanoi.gov.vn/" TargetMode="External"/><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dichvucong.hanoi.gov.v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8393" y="2196405"/>
            <a:ext cx="9141372" cy="1384995"/>
          </a:xfrm>
          <a:prstGeom prst="rect">
            <a:avLst/>
          </a:prstGeom>
          <a:noFill/>
        </p:spPr>
        <p:txBody>
          <a:bodyPr wrap="square" rtlCol="0">
            <a:spAutoFit/>
          </a:bodyPr>
          <a:lstStyle/>
          <a:p>
            <a:pPr algn="ctr">
              <a:lnSpc>
                <a:spcPct val="150000"/>
              </a:lnSpc>
            </a:pPr>
            <a:r>
              <a:rPr lang="en-US" sz="2800" b="1" dirty="0" smtClean="0">
                <a:solidFill>
                  <a:srgbClr val="FF0000"/>
                </a:solidFill>
                <a:latin typeface="Verdana" pitchFamily="34" charset="0"/>
                <a:ea typeface="Verdana" pitchFamily="34" charset="0"/>
                <a:cs typeface="Verdana" pitchFamily="34" charset="0"/>
              </a:rPr>
              <a:t>TUYÊN </a:t>
            </a:r>
            <a:r>
              <a:rPr lang="en-US" sz="2800" b="1" dirty="0" err="1" smtClean="0">
                <a:solidFill>
                  <a:srgbClr val="FF0000"/>
                </a:solidFill>
                <a:latin typeface="Verdana" pitchFamily="34" charset="0"/>
                <a:ea typeface="Verdana" pitchFamily="34" charset="0"/>
                <a:cs typeface="Verdana" pitchFamily="34" charset="0"/>
              </a:rPr>
              <a:t>TRUYỀN</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DỊCH</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VỤ</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CÔNG</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TRỰC</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TUYẾN</a:t>
            </a:r>
            <a:r>
              <a:rPr lang="en-US" sz="2800" b="1" dirty="0" smtClean="0">
                <a:solidFill>
                  <a:srgbClr val="FF0000"/>
                </a:solidFill>
                <a:latin typeface="Verdana" pitchFamily="34" charset="0"/>
                <a:ea typeface="Verdana" pitchFamily="34" charset="0"/>
                <a:cs typeface="Verdana" pitchFamily="34" charset="0"/>
              </a:rPr>
              <a:t> </a:t>
            </a:r>
          </a:p>
          <a:p>
            <a:pPr algn="ctr">
              <a:lnSpc>
                <a:spcPct val="150000"/>
              </a:lnSpc>
            </a:pPr>
            <a:r>
              <a:rPr lang="en-US" sz="2800" b="1" dirty="0" err="1" smtClean="0">
                <a:solidFill>
                  <a:srgbClr val="FF0000"/>
                </a:solidFill>
                <a:latin typeface="Verdana" pitchFamily="34" charset="0"/>
                <a:ea typeface="Verdana" pitchFamily="34" charset="0"/>
                <a:cs typeface="Verdana" pitchFamily="34" charset="0"/>
              </a:rPr>
              <a:t>MỨC</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ĐỘ</a:t>
            </a:r>
            <a:r>
              <a:rPr lang="en-US" sz="2800" b="1" dirty="0" smtClean="0">
                <a:solidFill>
                  <a:srgbClr val="FF0000"/>
                </a:solidFill>
                <a:latin typeface="Verdana" pitchFamily="34" charset="0"/>
                <a:ea typeface="Verdana" pitchFamily="34" charset="0"/>
                <a:cs typeface="Verdana" pitchFamily="34" charset="0"/>
              </a:rPr>
              <a:t> 3,4 CHO </a:t>
            </a:r>
            <a:r>
              <a:rPr lang="en-US" sz="2800" b="1" dirty="0" err="1" smtClean="0">
                <a:solidFill>
                  <a:srgbClr val="FF0000"/>
                </a:solidFill>
                <a:latin typeface="Verdana" pitchFamily="34" charset="0"/>
                <a:ea typeface="Verdana" pitchFamily="34" charset="0"/>
                <a:cs typeface="Verdana" pitchFamily="34" charset="0"/>
              </a:rPr>
              <a:t>HỌC</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SINH</a:t>
            </a:r>
            <a:endParaRPr lang="en-US" sz="2800" b="1" dirty="0">
              <a:solidFill>
                <a:srgbClr val="FF0000"/>
              </a:solidFill>
              <a:latin typeface="Verdana" pitchFamily="34" charset="0"/>
              <a:ea typeface="Verdana" pitchFamily="34" charset="0"/>
              <a:cs typeface="Verdana" pitchFamily="34" charset="0"/>
            </a:endParaRPr>
          </a:p>
        </p:txBody>
      </p:sp>
      <p:sp>
        <p:nvSpPr>
          <p:cNvPr id="6" name="TextBox 5"/>
          <p:cNvSpPr txBox="1"/>
          <p:nvPr/>
        </p:nvSpPr>
        <p:spPr>
          <a:xfrm>
            <a:off x="2643351" y="5976610"/>
            <a:ext cx="6455979" cy="523220"/>
          </a:xfrm>
          <a:prstGeom prst="rect">
            <a:avLst/>
          </a:prstGeom>
          <a:noFill/>
        </p:spPr>
        <p:txBody>
          <a:bodyPr wrap="square" rtlCol="0">
            <a:spAutoFit/>
          </a:bodyPr>
          <a:lstStyle/>
          <a:p>
            <a:r>
              <a:rPr lang="en-US" sz="2800" i="1" dirty="0" err="1" smtClean="0">
                <a:solidFill>
                  <a:srgbClr val="FF0000"/>
                </a:solidFill>
                <a:latin typeface="Times New Roman" pitchFamily="18" charset="0"/>
                <a:cs typeface="Times New Roman" pitchFamily="18" charset="0"/>
              </a:rPr>
              <a:t>Thanh</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Xuân</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ngày</a:t>
            </a:r>
            <a:r>
              <a:rPr lang="en-US" sz="2800" i="1" dirty="0" smtClean="0">
                <a:solidFill>
                  <a:srgbClr val="FF0000"/>
                </a:solidFill>
                <a:latin typeface="Times New Roman" pitchFamily="18" charset="0"/>
                <a:cs typeface="Times New Roman" pitchFamily="18" charset="0"/>
              </a:rPr>
              <a:t> 02 </a:t>
            </a:r>
            <a:r>
              <a:rPr lang="en-US" sz="2800" i="1" dirty="0" err="1" smtClean="0">
                <a:solidFill>
                  <a:srgbClr val="FF0000"/>
                </a:solidFill>
                <a:latin typeface="Times New Roman" pitchFamily="18" charset="0"/>
                <a:cs typeface="Times New Roman" pitchFamily="18" charset="0"/>
              </a:rPr>
              <a:t>tháng</a:t>
            </a:r>
            <a:r>
              <a:rPr lang="en-US" sz="2800" i="1" dirty="0" smtClean="0">
                <a:solidFill>
                  <a:srgbClr val="FF0000"/>
                </a:solidFill>
                <a:latin typeface="Times New Roman" pitchFamily="18" charset="0"/>
                <a:cs typeface="Times New Roman" pitchFamily="18" charset="0"/>
              </a:rPr>
              <a:t> 4 </a:t>
            </a:r>
            <a:r>
              <a:rPr lang="en-US" sz="2800" i="1" dirty="0" err="1" smtClean="0">
                <a:solidFill>
                  <a:srgbClr val="FF0000"/>
                </a:solidFill>
                <a:latin typeface="Times New Roman" pitchFamily="18" charset="0"/>
                <a:cs typeface="Times New Roman" pitchFamily="18" charset="0"/>
              </a:rPr>
              <a:t>năm</a:t>
            </a:r>
            <a:r>
              <a:rPr lang="en-US" sz="2800" i="1" dirty="0" smtClean="0">
                <a:solidFill>
                  <a:srgbClr val="FF0000"/>
                </a:solidFill>
                <a:latin typeface="Times New Roman" pitchFamily="18" charset="0"/>
                <a:cs typeface="Times New Roman" pitchFamily="18" charset="0"/>
              </a:rPr>
              <a:t> 2019</a:t>
            </a:r>
            <a:endParaRPr lang="en-US" sz="2800" i="1" dirty="0">
              <a:solidFill>
                <a:srgbClr val="FF0000"/>
              </a:solidFill>
              <a:latin typeface="Times New Roman" pitchFamily="18" charset="0"/>
              <a:cs typeface="Times New Roman" pitchFamily="18" charset="0"/>
            </a:endParaRPr>
          </a:p>
        </p:txBody>
      </p:sp>
      <p:sp>
        <p:nvSpPr>
          <p:cNvPr id="7" name="TextBox 6"/>
          <p:cNvSpPr txBox="1"/>
          <p:nvPr/>
        </p:nvSpPr>
        <p:spPr>
          <a:xfrm>
            <a:off x="-18393" y="300335"/>
            <a:ext cx="9141372" cy="461665"/>
          </a:xfrm>
          <a:prstGeom prst="rect">
            <a:avLst/>
          </a:prstGeom>
          <a:noFill/>
        </p:spPr>
        <p:txBody>
          <a:bodyPr wrap="square" rtlCol="0">
            <a:spAutoFit/>
          </a:bodyPr>
          <a:lstStyle/>
          <a:p>
            <a:pPr algn="ctr"/>
            <a:r>
              <a:rPr lang="en-US" sz="2400" b="1" dirty="0" err="1" smtClean="0">
                <a:solidFill>
                  <a:srgbClr val="FF0000"/>
                </a:solidFill>
                <a:latin typeface="Verdana" pitchFamily="34" charset="0"/>
                <a:ea typeface="Verdana" pitchFamily="34" charset="0"/>
                <a:cs typeface="Verdana" pitchFamily="34" charset="0"/>
              </a:rPr>
              <a:t>SỞ</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GIÁO</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DỤC</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VÀ</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ĐÀO</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TẠO</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HÀ</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NỘI</a:t>
            </a:r>
            <a:endParaRPr lang="en-US" sz="2400" b="1" dirty="0" smtClean="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87079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hieuankem\Desktop\TTHC\xuat-nhap-canh-ngay-dau-nam-1486356568202.jpg"/>
          <p:cNvPicPr>
            <a:picLocks noChangeAspect="1" noChangeArrowheads="1"/>
          </p:cNvPicPr>
          <p:nvPr/>
        </p:nvPicPr>
        <p:blipFill>
          <a:blip r:embed="rId2"/>
          <a:srcRect/>
          <a:stretch>
            <a:fillRect/>
          </a:stretch>
        </p:blipFill>
        <p:spPr bwMode="auto">
          <a:xfrm>
            <a:off x="0" y="0"/>
            <a:ext cx="9144000" cy="5749809"/>
          </a:xfrm>
          <a:prstGeom prst="rect">
            <a:avLst/>
          </a:prstGeom>
          <a:noFill/>
        </p:spPr>
      </p:pic>
      <p:sp>
        <p:nvSpPr>
          <p:cNvPr id="5" name="TextBox 4"/>
          <p:cNvSpPr txBox="1"/>
          <p:nvPr/>
        </p:nvSpPr>
        <p:spPr>
          <a:xfrm>
            <a:off x="381000" y="5943600"/>
            <a:ext cx="8001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Người dân xếp hàng nộp hồ sơ làm hộ chiếu</a:t>
            </a:r>
            <a:endParaRPr lang="en-US" sz="2400" b="1">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hieuankem\Desktop\TTHC\fb65ece9.jpg"/>
          <p:cNvPicPr>
            <a:picLocks noChangeAspect="1" noChangeArrowheads="1"/>
          </p:cNvPicPr>
          <p:nvPr/>
        </p:nvPicPr>
        <p:blipFill>
          <a:blip r:embed="rId2"/>
          <a:srcRect/>
          <a:stretch>
            <a:fillRect/>
          </a:stretch>
        </p:blipFill>
        <p:spPr bwMode="auto">
          <a:xfrm>
            <a:off x="0" y="0"/>
            <a:ext cx="9144000" cy="6093617"/>
          </a:xfrm>
          <a:prstGeom prst="rect">
            <a:avLst/>
          </a:prstGeom>
          <a:noFill/>
        </p:spPr>
      </p:pic>
      <p:sp>
        <p:nvSpPr>
          <p:cNvPr id="5" name="TextBox 4"/>
          <p:cNvSpPr txBox="1"/>
          <p:nvPr/>
        </p:nvSpPr>
        <p:spPr>
          <a:xfrm>
            <a:off x="457200" y="6172200"/>
            <a:ext cx="8001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Người dân làm Chứng minh thư</a:t>
            </a:r>
            <a:endParaRPr lang="en-US" sz="2400" b="1">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81400"/>
            <a:ext cx="4419600" cy="31242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0"/>
            <a:ext cx="5143500" cy="3429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00" y="3581400"/>
            <a:ext cx="4152900" cy="3135440"/>
          </a:xfrm>
          <a:prstGeom prst="rect">
            <a:avLst/>
          </a:prstGeom>
        </p:spPr>
      </p:pic>
    </p:spTree>
    <p:extLst>
      <p:ext uri="{BB962C8B-B14F-4D97-AF65-F5344CB8AC3E}">
        <p14:creationId xmlns:p14="http://schemas.microsoft.com/office/powerpoint/2010/main" val="170325319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a:solidFill>
            <a:srgbClr val="FFFF00"/>
          </a:solidFill>
        </p:spPr>
        <p:txBody>
          <a:bodyPr>
            <a:normAutofit fontScale="90000"/>
          </a:bodyPr>
          <a:lstStyle/>
          <a:p>
            <a:r>
              <a:rPr lang="en-US" sz="3200" b="1" smtClean="0">
                <a:solidFill>
                  <a:srgbClr val="FF0000"/>
                </a:solidFill>
                <a:latin typeface="Times New Roman" pitchFamily="18" charset="0"/>
                <a:cs typeface="Times New Roman" pitchFamily="18" charset="0"/>
              </a:rPr>
              <a:t>4 MỨC ĐỘ DỊCH VỤ CÔNG TRỰC TUYẾN</a:t>
            </a:r>
            <a:endParaRPr lang="en-US" sz="3200" b="1">
              <a:solidFill>
                <a:srgbClr val="FF0000"/>
              </a:solidFill>
              <a:latin typeface="Times New Roman" pitchFamily="18" charset="0"/>
              <a:cs typeface="Times New Roman" pitchFamily="18" charset="0"/>
            </a:endParaRPr>
          </a:p>
        </p:txBody>
      </p:sp>
      <p:sp>
        <p:nvSpPr>
          <p:cNvPr id="4" name="TextBox 3"/>
          <p:cNvSpPr txBox="1"/>
          <p:nvPr/>
        </p:nvSpPr>
        <p:spPr>
          <a:xfrm>
            <a:off x="304800" y="457200"/>
            <a:ext cx="8458200" cy="461665"/>
          </a:xfrm>
          <a:prstGeom prst="rect">
            <a:avLst/>
          </a:prstGeom>
          <a:noFill/>
        </p:spPr>
        <p:txBody>
          <a:bodyPr wrap="square" rtlCol="0">
            <a:spAutoFit/>
          </a:bodyPr>
          <a:lstStyle/>
          <a:p>
            <a:pPr algn="just"/>
            <a:r>
              <a:rPr lang="en-US" sz="2400" b="1" i="1" err="1">
                <a:solidFill>
                  <a:srgbClr val="FF0000"/>
                </a:solidFill>
                <a:latin typeface="Times New Roman" pitchFamily="18" charset="0"/>
                <a:cs typeface="Times New Roman" pitchFamily="18" charset="0"/>
              </a:rPr>
              <a:t>Dịch</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vụ</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công</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trực</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tuyến</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mức</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độ</a:t>
            </a:r>
            <a:r>
              <a:rPr lang="en-US" sz="2400" b="1" i="1">
                <a:solidFill>
                  <a:srgbClr val="FF0000"/>
                </a:solidFill>
                <a:latin typeface="Times New Roman" pitchFamily="18" charset="0"/>
                <a:cs typeface="Times New Roman" pitchFamily="18" charset="0"/>
              </a:rPr>
              <a:t> 1:</a:t>
            </a:r>
            <a:r>
              <a:rPr lang="en-US" sz="2400" i="1">
                <a:solidFill>
                  <a:srgbClr val="FF0000"/>
                </a:solidFill>
                <a:latin typeface="Times New Roman" pitchFamily="18" charset="0"/>
                <a:cs typeface="Times New Roman" pitchFamily="18" charset="0"/>
              </a:rPr>
              <a:t> </a:t>
            </a:r>
            <a:endParaRPr lang="en-US" sz="2400">
              <a:solidFill>
                <a:srgbClr val="FF0000"/>
              </a:solidFill>
              <a:latin typeface="Times New Roman" pitchFamily="18" charset="0"/>
              <a:cs typeface="Times New Roman" pitchFamily="18" charset="0"/>
            </a:endParaRPr>
          </a:p>
        </p:txBody>
      </p:sp>
      <p:grpSp>
        <p:nvGrpSpPr>
          <p:cNvPr id="19" name="Group 18"/>
          <p:cNvGrpSpPr/>
          <p:nvPr/>
        </p:nvGrpSpPr>
        <p:grpSpPr>
          <a:xfrm>
            <a:off x="76200" y="1219200"/>
            <a:ext cx="1100934" cy="1430655"/>
            <a:chOff x="255372" y="3161271"/>
            <a:chExt cx="2488514" cy="3472665"/>
          </a:xfrm>
        </p:grpSpPr>
        <p:grpSp>
          <p:nvGrpSpPr>
            <p:cNvPr id="17" name="Group 16"/>
            <p:cNvGrpSpPr/>
            <p:nvPr/>
          </p:nvGrpSpPr>
          <p:grpSpPr>
            <a:xfrm>
              <a:off x="255372" y="3161271"/>
              <a:ext cx="2488514" cy="2401329"/>
              <a:chOff x="255372" y="3161271"/>
              <a:chExt cx="2488514" cy="2401329"/>
            </a:xfrm>
          </p:grpSpPr>
          <p:sp>
            <p:nvSpPr>
              <p:cNvPr id="9" name="Rectangle 8"/>
              <p:cNvSpPr/>
              <p:nvPr/>
            </p:nvSpPr>
            <p:spPr>
              <a:xfrm>
                <a:off x="661086" y="3886200"/>
                <a:ext cx="1676400" cy="1676400"/>
              </a:xfrm>
              <a:prstGeom prst="rect">
                <a:avLst/>
              </a:prstGeom>
              <a:solidFill>
                <a:srgbClr val="00FFCC"/>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itchFamily="18" charset="0"/>
                  <a:cs typeface="Times New Roman" pitchFamily="18" charset="0"/>
                </a:endParaRPr>
              </a:p>
            </p:txBody>
          </p:sp>
          <p:cxnSp>
            <p:nvCxnSpPr>
              <p:cNvPr id="11" name="Straight Connector 10"/>
              <p:cNvCxnSpPr/>
              <p:nvPr/>
            </p:nvCxnSpPr>
            <p:spPr>
              <a:xfrm flipV="1">
                <a:off x="255372" y="3161271"/>
                <a:ext cx="1243914" cy="1101813"/>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99286" y="3200400"/>
                <a:ext cx="1244600" cy="1066800"/>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grpSp>
        <p:pic>
          <p:nvPicPr>
            <p:cNvPr id="1027" name="Picture 3" descr="C:\Users\hieuankem\Desktop\Untitled.jpg"/>
            <p:cNvPicPr>
              <a:picLocks noChangeAspect="1" noChangeArrowheads="1"/>
            </p:cNvPicPr>
            <p:nvPr/>
          </p:nvPicPr>
          <p:blipFill>
            <a:blip r:embed="rId3" cstate="print"/>
            <a:srcRect/>
            <a:stretch>
              <a:fillRect/>
            </a:stretch>
          </p:blipFill>
          <p:spPr bwMode="auto">
            <a:xfrm>
              <a:off x="838201" y="4035136"/>
              <a:ext cx="1295400" cy="1413164"/>
            </a:xfrm>
            <a:prstGeom prst="rect">
              <a:avLst/>
            </a:prstGeom>
            <a:noFill/>
          </p:spPr>
        </p:pic>
        <p:sp>
          <p:nvSpPr>
            <p:cNvPr id="18" name="TextBox 17"/>
            <p:cNvSpPr txBox="1"/>
            <p:nvPr/>
          </p:nvSpPr>
          <p:spPr>
            <a:xfrm>
              <a:off x="339696" y="5562601"/>
              <a:ext cx="2209800" cy="1071335"/>
            </a:xfrm>
            <a:prstGeom prst="rect">
              <a:avLst/>
            </a:prstGeom>
            <a:noFill/>
          </p:spPr>
          <p:txBody>
            <a:bodyPr wrap="square" rtlCol="0">
              <a:spAutoFit/>
            </a:bodyPr>
            <a:lstStyle/>
            <a:p>
              <a:pPr algn="ctr"/>
              <a:r>
                <a:rPr lang="en-US" sz="1600" b="1" smtClean="0">
                  <a:latin typeface="Times New Roman" pitchFamily="18" charset="0"/>
                  <a:cs typeface="Times New Roman" pitchFamily="18" charset="0"/>
                </a:rPr>
                <a:t>Tìm hiểu tại nhà</a:t>
              </a:r>
              <a:endParaRPr lang="en-US" sz="1600" b="1">
                <a:latin typeface="Times New Roman" pitchFamily="18" charset="0"/>
                <a:cs typeface="Times New Roman" pitchFamily="18" charset="0"/>
              </a:endParaRPr>
            </a:p>
          </p:txBody>
        </p:sp>
      </p:grpSp>
      <p:cxnSp>
        <p:nvCxnSpPr>
          <p:cNvPr id="21" name="Straight Arrow Connector 20"/>
          <p:cNvCxnSpPr/>
          <p:nvPr/>
        </p:nvCxnSpPr>
        <p:spPr>
          <a:xfrm>
            <a:off x="1066800" y="1905000"/>
            <a:ext cx="914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905000" y="1143000"/>
            <a:ext cx="1371600" cy="1600200"/>
            <a:chOff x="3615267" y="3962400"/>
            <a:chExt cx="2133600" cy="2414142"/>
          </a:xfrm>
        </p:grpSpPr>
        <p:sp>
          <p:nvSpPr>
            <p:cNvPr id="23" name="TextBox 22"/>
            <p:cNvSpPr txBox="1"/>
            <p:nvPr/>
          </p:nvSpPr>
          <p:spPr>
            <a:xfrm>
              <a:off x="3615267" y="5578448"/>
              <a:ext cx="2133600" cy="798094"/>
            </a:xfrm>
            <a:prstGeom prst="rect">
              <a:avLst/>
            </a:prstGeom>
            <a:noFill/>
          </p:spPr>
          <p:txBody>
            <a:bodyPr wrap="square" rtlCol="0">
              <a:spAutoFit/>
            </a:bodyPr>
            <a:lstStyle/>
            <a:p>
              <a:pPr algn="ctr"/>
              <a:r>
                <a:rPr lang="en-US" sz="1600" b="1" err="1" smtClean="0">
                  <a:latin typeface="Times New Roman" pitchFamily="18" charset="0"/>
                  <a:cs typeface="Times New Roman" pitchFamily="18" charset="0"/>
                </a:rPr>
                <a:t>Chuẩn</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bị</a:t>
              </a:r>
              <a:r>
                <a:rPr lang="en-US" sz="1600" b="1" smtClean="0">
                  <a:latin typeface="Times New Roman" pitchFamily="18" charset="0"/>
                  <a:cs typeface="Times New Roman" pitchFamily="18" charset="0"/>
                </a:rPr>
                <a:t> </a:t>
              </a:r>
            </a:p>
            <a:p>
              <a:pPr algn="ctr"/>
              <a:r>
                <a:rPr lang="en-US" sz="1600" b="1" err="1" smtClean="0">
                  <a:latin typeface="Times New Roman" pitchFamily="18" charset="0"/>
                  <a:cs typeface="Times New Roman" pitchFamily="18" charset="0"/>
                </a:rPr>
                <a:t>Hồ</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sơ</a:t>
              </a:r>
              <a:endParaRPr lang="en-US" sz="1600" b="1">
                <a:latin typeface="Times New Roman" pitchFamily="18" charset="0"/>
                <a:cs typeface="Times New Roman" pitchFamily="18" charset="0"/>
              </a:endParaRPr>
            </a:p>
          </p:txBody>
        </p:sp>
        <p:pic>
          <p:nvPicPr>
            <p:cNvPr id="1030" name="Picture 6" descr="Kết quả hình ảnh cho icon hồ sơ"/>
            <p:cNvPicPr>
              <a:picLocks noChangeAspect="1" noChangeArrowheads="1"/>
            </p:cNvPicPr>
            <p:nvPr/>
          </p:nvPicPr>
          <p:blipFill>
            <a:blip r:embed="rId4"/>
            <a:srcRect/>
            <a:stretch>
              <a:fillRect/>
            </a:stretch>
          </p:blipFill>
          <p:spPr bwMode="auto">
            <a:xfrm>
              <a:off x="3886200" y="3962400"/>
              <a:ext cx="1600200" cy="1600200"/>
            </a:xfrm>
            <a:prstGeom prst="rect">
              <a:avLst/>
            </a:prstGeom>
            <a:noFill/>
          </p:spPr>
        </p:pic>
      </p:grpSp>
      <p:sp>
        <p:nvSpPr>
          <p:cNvPr id="25" name="TextBox 24"/>
          <p:cNvSpPr txBox="1"/>
          <p:nvPr/>
        </p:nvSpPr>
        <p:spPr>
          <a:xfrm>
            <a:off x="3733800" y="2328446"/>
            <a:ext cx="2133600" cy="338554"/>
          </a:xfrm>
          <a:prstGeom prst="rect">
            <a:avLst/>
          </a:prstGeom>
          <a:noFill/>
        </p:spPr>
        <p:txBody>
          <a:bodyPr wrap="square" rtlCol="0">
            <a:spAutoFit/>
          </a:bodyPr>
          <a:lstStyle/>
          <a:p>
            <a:pPr algn="ctr"/>
            <a:r>
              <a:rPr lang="en-US" sz="1600" b="1" err="1" smtClean="0">
                <a:latin typeface="Times New Roman" pitchFamily="18" charset="0"/>
                <a:cs typeface="Times New Roman" pitchFamily="18" charset="0"/>
              </a:rPr>
              <a:t>Điểm</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nộp</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hồ</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sơ</a:t>
            </a:r>
            <a:endParaRPr lang="en-US" sz="1600" b="1" smtClean="0">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5" cstate="print"/>
          <a:srcRect/>
          <a:stretch>
            <a:fillRect/>
          </a:stretch>
        </p:blipFill>
        <p:spPr bwMode="auto">
          <a:xfrm>
            <a:off x="4038600" y="1363663"/>
            <a:ext cx="1512887" cy="922337"/>
          </a:xfrm>
          <a:prstGeom prst="rect">
            <a:avLst/>
          </a:prstGeom>
          <a:noFill/>
          <a:ln w="9525">
            <a:noFill/>
            <a:miter lim="800000"/>
            <a:headEnd/>
            <a:tailEnd/>
          </a:ln>
          <a:effectLst/>
        </p:spPr>
      </p:pic>
      <p:cxnSp>
        <p:nvCxnSpPr>
          <p:cNvPr id="28" name="Straight Arrow Connector 27"/>
          <p:cNvCxnSpPr/>
          <p:nvPr/>
        </p:nvCxnSpPr>
        <p:spPr>
          <a:xfrm>
            <a:off x="3264243" y="1861583"/>
            <a:ext cx="914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638800" y="1446160"/>
            <a:ext cx="1555750" cy="6874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15000" y="2286000"/>
            <a:ext cx="10668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705599" y="838200"/>
            <a:ext cx="2133601" cy="1143946"/>
            <a:chOff x="7403024" y="2566248"/>
            <a:chExt cx="2459066" cy="1357980"/>
          </a:xfrm>
        </p:grpSpPr>
        <p:sp>
          <p:nvSpPr>
            <p:cNvPr id="33" name="TextBox 32"/>
            <p:cNvSpPr txBox="1"/>
            <p:nvPr/>
          </p:nvSpPr>
          <p:spPr>
            <a:xfrm>
              <a:off x="7403024" y="3522330"/>
              <a:ext cx="2459066" cy="401898"/>
            </a:xfrm>
            <a:prstGeom prst="rect">
              <a:avLst/>
            </a:prstGeom>
            <a:noFill/>
          </p:spPr>
          <p:txBody>
            <a:bodyPr wrap="square" rtlCol="0">
              <a:spAutoFit/>
            </a:bodyPr>
            <a:lstStyle/>
            <a:p>
              <a:pPr algn="ctr"/>
              <a:r>
                <a:rPr lang="en-US" sz="1600" b="1" err="1" smtClean="0">
                  <a:latin typeface="Times New Roman" pitchFamily="18" charset="0"/>
                  <a:cs typeface="Times New Roman" pitchFamily="18" charset="0"/>
                </a:rPr>
                <a:t>Nhận</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các</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biểu</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mẫu</a:t>
              </a:r>
              <a:r>
                <a:rPr lang="en-US" sz="1600" b="1" smtClean="0">
                  <a:latin typeface="Times New Roman" pitchFamily="18" charset="0"/>
                  <a:cs typeface="Times New Roman" pitchFamily="18" charset="0"/>
                </a:rPr>
                <a:t> </a:t>
              </a:r>
              <a:endParaRPr lang="en-US" sz="1600" b="1">
                <a:latin typeface="Times New Roman" pitchFamily="18" charset="0"/>
                <a:cs typeface="Times New Roman" pitchFamily="18" charset="0"/>
              </a:endParaRPr>
            </a:p>
          </p:txBody>
        </p:sp>
        <p:pic>
          <p:nvPicPr>
            <p:cNvPr id="1035" name="Picture 11" descr="Hình ảnh có liên quan"/>
            <p:cNvPicPr>
              <a:picLocks noChangeAspect="1" noChangeArrowheads="1"/>
            </p:cNvPicPr>
            <p:nvPr/>
          </p:nvPicPr>
          <p:blipFill>
            <a:blip r:embed="rId6"/>
            <a:srcRect/>
            <a:stretch>
              <a:fillRect/>
            </a:stretch>
          </p:blipFill>
          <p:spPr bwMode="auto">
            <a:xfrm>
              <a:off x="8012302" y="2566248"/>
              <a:ext cx="971551" cy="971551"/>
            </a:xfrm>
            <a:prstGeom prst="rect">
              <a:avLst/>
            </a:prstGeom>
            <a:noFill/>
          </p:spPr>
        </p:pic>
      </p:grpSp>
      <p:grpSp>
        <p:nvGrpSpPr>
          <p:cNvPr id="44" name="Group 43"/>
          <p:cNvGrpSpPr/>
          <p:nvPr/>
        </p:nvGrpSpPr>
        <p:grpSpPr>
          <a:xfrm>
            <a:off x="5867400" y="2097075"/>
            <a:ext cx="2743200" cy="984678"/>
            <a:chOff x="5545095" y="4191000"/>
            <a:chExt cx="4114800" cy="1539732"/>
          </a:xfrm>
        </p:grpSpPr>
        <p:pic>
          <p:nvPicPr>
            <p:cNvPr id="1037" name="Picture 13" descr="Hình ảnh có liên quan"/>
            <p:cNvPicPr>
              <a:picLocks noChangeAspect="1" noChangeArrowheads="1"/>
            </p:cNvPicPr>
            <p:nvPr/>
          </p:nvPicPr>
          <p:blipFill>
            <a:blip r:embed="rId7"/>
            <a:srcRect/>
            <a:stretch>
              <a:fillRect/>
            </a:stretch>
          </p:blipFill>
          <p:spPr bwMode="auto">
            <a:xfrm>
              <a:off x="7145295" y="4191000"/>
              <a:ext cx="1162050" cy="1162050"/>
            </a:xfrm>
            <a:prstGeom prst="rect">
              <a:avLst/>
            </a:prstGeom>
            <a:noFill/>
          </p:spPr>
        </p:pic>
        <p:sp>
          <p:nvSpPr>
            <p:cNvPr id="43" name="TextBox 42"/>
            <p:cNvSpPr txBox="1"/>
            <p:nvPr/>
          </p:nvSpPr>
          <p:spPr>
            <a:xfrm>
              <a:off x="5545095" y="5201338"/>
              <a:ext cx="4114800" cy="529394"/>
            </a:xfrm>
            <a:prstGeom prst="rect">
              <a:avLst/>
            </a:prstGeom>
            <a:noFill/>
          </p:spPr>
          <p:txBody>
            <a:bodyPr wrap="square" rtlCol="0">
              <a:spAutoFit/>
            </a:bodyPr>
            <a:lstStyle/>
            <a:p>
              <a:pPr algn="ctr"/>
              <a:r>
                <a:rPr lang="en-US" sz="1600" b="1" err="1" smtClean="0">
                  <a:latin typeface="Times New Roman" pitchFamily="18" charset="0"/>
                  <a:cs typeface="Times New Roman" pitchFamily="18" charset="0"/>
                </a:rPr>
                <a:t>Hẹn</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ngày</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nhận</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kết</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quả</a:t>
              </a:r>
              <a:endParaRPr lang="en-US" sz="1600" b="1">
                <a:latin typeface="Times New Roman" pitchFamily="18" charset="0"/>
                <a:cs typeface="Times New Roman" pitchFamily="18" charset="0"/>
              </a:endParaRPr>
            </a:p>
          </p:txBody>
        </p:sp>
      </p:grpSp>
      <p:grpSp>
        <p:nvGrpSpPr>
          <p:cNvPr id="16" name="Group 15"/>
          <p:cNvGrpSpPr/>
          <p:nvPr/>
        </p:nvGrpSpPr>
        <p:grpSpPr>
          <a:xfrm>
            <a:off x="530238" y="2739883"/>
            <a:ext cx="4422762" cy="440422"/>
            <a:chOff x="1142886" y="5181600"/>
            <a:chExt cx="4724514" cy="440422"/>
          </a:xfrm>
        </p:grpSpPr>
        <p:cxnSp>
          <p:nvCxnSpPr>
            <p:cNvPr id="7" name="Straight Connector 6"/>
            <p:cNvCxnSpPr/>
            <p:nvPr/>
          </p:nvCxnSpPr>
          <p:spPr>
            <a:xfrm>
              <a:off x="1142886" y="5233668"/>
              <a:ext cx="0" cy="388354"/>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5867400" y="5181600"/>
              <a:ext cx="0" cy="4388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1142886" y="5622022"/>
              <a:ext cx="4724514"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20" name="TextBox 19"/>
          <p:cNvSpPr txBox="1"/>
          <p:nvPr/>
        </p:nvSpPr>
        <p:spPr>
          <a:xfrm>
            <a:off x="1978152" y="2861846"/>
            <a:ext cx="1679448" cy="338554"/>
          </a:xfrm>
          <a:prstGeom prst="rect">
            <a:avLst/>
          </a:prstGeom>
          <a:noFill/>
        </p:spPr>
        <p:txBody>
          <a:bodyPr wrap="square" rtlCol="0">
            <a:spAutoFit/>
          </a:bodyPr>
          <a:lstStyle/>
          <a:p>
            <a:r>
              <a:rPr lang="en-US" sz="1600" b="1" err="1">
                <a:latin typeface="Times New Roman" pitchFamily="18" charset="0"/>
                <a:cs typeface="Times New Roman" pitchFamily="18" charset="0"/>
              </a:rPr>
              <a:t>N</a:t>
            </a:r>
            <a:r>
              <a:rPr lang="en-US" sz="1600" b="1" err="1" smtClean="0">
                <a:latin typeface="Times New Roman" pitchFamily="18" charset="0"/>
                <a:cs typeface="Times New Roman" pitchFamily="18" charset="0"/>
              </a:rPr>
              <a:t>hận</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kết</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quả</a:t>
            </a:r>
            <a:endParaRPr lang="en-US" sz="1600" b="1">
              <a:latin typeface="Times New Roman" pitchFamily="18" charset="0"/>
              <a:cs typeface="Times New Roman" pitchFamily="18" charset="0"/>
            </a:endParaRPr>
          </a:p>
        </p:txBody>
      </p:sp>
      <p:cxnSp>
        <p:nvCxnSpPr>
          <p:cNvPr id="34" name="Straight Arrow Connector 33"/>
          <p:cNvCxnSpPr>
            <a:endCxn id="1031" idx="3"/>
          </p:cNvCxnSpPr>
          <p:nvPr/>
        </p:nvCxnSpPr>
        <p:spPr>
          <a:xfrm flipH="1">
            <a:off x="5551487" y="1202323"/>
            <a:ext cx="1535113" cy="62250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62600" y="1066800"/>
            <a:ext cx="1295400" cy="338554"/>
          </a:xfrm>
          <a:prstGeom prst="rect">
            <a:avLst/>
          </a:prstGeom>
          <a:noFill/>
        </p:spPr>
        <p:txBody>
          <a:bodyPr wrap="square" rtlCol="0">
            <a:spAutoFit/>
          </a:bodyPr>
          <a:lstStyle/>
          <a:p>
            <a:pPr algn="ctr"/>
            <a:r>
              <a:rPr lang="en-US" sz="1600" b="1" err="1" smtClean="0">
                <a:latin typeface="Times New Roman" pitchFamily="18" charset="0"/>
                <a:cs typeface="Times New Roman" pitchFamily="18" charset="0"/>
              </a:rPr>
              <a:t>Nộp</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hồ</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sơ</a:t>
            </a:r>
            <a:endParaRPr lang="en-US" sz="1600" b="1">
              <a:latin typeface="Times New Roman" pitchFamily="18" charset="0"/>
              <a:cs typeface="Times New Roman" pitchFamily="18" charset="0"/>
            </a:endParaRPr>
          </a:p>
        </p:txBody>
      </p:sp>
      <p:sp>
        <p:nvSpPr>
          <p:cNvPr id="39" name="TextBox 38"/>
          <p:cNvSpPr txBox="1"/>
          <p:nvPr/>
        </p:nvSpPr>
        <p:spPr>
          <a:xfrm>
            <a:off x="76200" y="3352800"/>
            <a:ext cx="5334000" cy="461665"/>
          </a:xfrm>
          <a:prstGeom prst="rect">
            <a:avLst/>
          </a:prstGeom>
          <a:noFill/>
        </p:spPr>
        <p:txBody>
          <a:bodyPr wrap="square" rtlCol="0">
            <a:spAutoFit/>
          </a:bodyPr>
          <a:lstStyle/>
          <a:p>
            <a:pPr algn="just"/>
            <a:r>
              <a:rPr lang="en-US" sz="2400" b="1" i="1" err="1">
                <a:solidFill>
                  <a:srgbClr val="FF0000"/>
                </a:solidFill>
                <a:latin typeface="Times New Roman" pitchFamily="18" charset="0"/>
                <a:cs typeface="Times New Roman" pitchFamily="18" charset="0"/>
              </a:rPr>
              <a:t>Dịch</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vụ</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công</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trực</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tuyến</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mức</a:t>
            </a:r>
            <a:r>
              <a:rPr lang="en-US" sz="2400" b="1" i="1">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độ</a:t>
            </a:r>
            <a:r>
              <a:rPr lang="en-US" sz="2400" b="1" i="1">
                <a:solidFill>
                  <a:srgbClr val="FF0000"/>
                </a:solidFill>
                <a:latin typeface="Times New Roman" pitchFamily="18" charset="0"/>
                <a:cs typeface="Times New Roman" pitchFamily="18" charset="0"/>
              </a:rPr>
              <a:t> 2:</a:t>
            </a:r>
            <a:r>
              <a:rPr lang="en-US" sz="2400" i="1">
                <a:solidFill>
                  <a:srgbClr val="FF0000"/>
                </a:solidFill>
                <a:latin typeface="Times New Roman" pitchFamily="18" charset="0"/>
                <a:cs typeface="Times New Roman" pitchFamily="18" charset="0"/>
              </a:rPr>
              <a:t> </a:t>
            </a:r>
            <a:endParaRPr lang="en-US" sz="2400" i="1" smtClean="0">
              <a:solidFill>
                <a:srgbClr val="FF0000"/>
              </a:solidFill>
              <a:latin typeface="Times New Roman" pitchFamily="18" charset="0"/>
              <a:cs typeface="Times New Roman" pitchFamily="18" charset="0"/>
            </a:endParaRPr>
          </a:p>
        </p:txBody>
      </p:sp>
      <p:grpSp>
        <p:nvGrpSpPr>
          <p:cNvPr id="40" name="Group 39"/>
          <p:cNvGrpSpPr/>
          <p:nvPr/>
        </p:nvGrpSpPr>
        <p:grpSpPr>
          <a:xfrm>
            <a:off x="26773" y="3962400"/>
            <a:ext cx="1174403" cy="1481788"/>
            <a:chOff x="255372" y="3161271"/>
            <a:chExt cx="2488514" cy="3966792"/>
          </a:xfrm>
        </p:grpSpPr>
        <p:grpSp>
          <p:nvGrpSpPr>
            <p:cNvPr id="42" name="Group 16"/>
            <p:cNvGrpSpPr/>
            <p:nvPr/>
          </p:nvGrpSpPr>
          <p:grpSpPr>
            <a:xfrm>
              <a:off x="255372" y="3161271"/>
              <a:ext cx="2488514" cy="2401329"/>
              <a:chOff x="255372" y="3161271"/>
              <a:chExt cx="2488514" cy="2401329"/>
            </a:xfrm>
          </p:grpSpPr>
          <p:sp>
            <p:nvSpPr>
              <p:cNvPr id="47" name="Rectangle 46"/>
              <p:cNvSpPr/>
              <p:nvPr/>
            </p:nvSpPr>
            <p:spPr>
              <a:xfrm>
                <a:off x="661086" y="3886200"/>
                <a:ext cx="1676400" cy="1676400"/>
              </a:xfrm>
              <a:prstGeom prst="rect">
                <a:avLst/>
              </a:prstGeom>
              <a:solidFill>
                <a:srgbClr val="00FFCC"/>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V="1">
                <a:off x="255372" y="3161271"/>
                <a:ext cx="1243914" cy="1101813"/>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99286" y="3200400"/>
                <a:ext cx="1244600" cy="1066800"/>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grpSp>
        <p:pic>
          <p:nvPicPr>
            <p:cNvPr id="45" name="Picture 3" descr="C:\Users\hieuankem\Desktop\Untitled.jpg"/>
            <p:cNvPicPr>
              <a:picLocks noChangeAspect="1" noChangeArrowheads="1"/>
            </p:cNvPicPr>
            <p:nvPr/>
          </p:nvPicPr>
          <p:blipFill>
            <a:blip r:embed="rId3" cstate="print"/>
            <a:srcRect/>
            <a:stretch>
              <a:fillRect/>
            </a:stretch>
          </p:blipFill>
          <p:spPr bwMode="auto">
            <a:xfrm>
              <a:off x="838201" y="4035136"/>
              <a:ext cx="1295400" cy="1413164"/>
            </a:xfrm>
            <a:prstGeom prst="rect">
              <a:avLst/>
            </a:prstGeom>
            <a:noFill/>
          </p:spPr>
        </p:pic>
        <p:sp>
          <p:nvSpPr>
            <p:cNvPr id="46" name="TextBox 45"/>
            <p:cNvSpPr txBox="1"/>
            <p:nvPr/>
          </p:nvSpPr>
          <p:spPr>
            <a:xfrm>
              <a:off x="339696" y="5562602"/>
              <a:ext cx="2209801" cy="1565461"/>
            </a:xfrm>
            <a:prstGeom prst="rect">
              <a:avLst/>
            </a:prstGeom>
            <a:noFill/>
          </p:spPr>
          <p:txBody>
            <a:bodyPr wrap="square" rtlCol="0">
              <a:spAutoFit/>
            </a:bodyPr>
            <a:lstStyle/>
            <a:p>
              <a:pPr algn="ctr"/>
              <a:r>
                <a:rPr lang="en-US" sz="1600" b="1" smtClean="0">
                  <a:latin typeface="Times New Roman" pitchFamily="18" charset="0"/>
                  <a:cs typeface="Times New Roman" pitchFamily="18" charset="0"/>
                </a:rPr>
                <a:t>Tìm </a:t>
              </a:r>
              <a:r>
                <a:rPr lang="en-US" sz="1600" b="1" err="1" smtClean="0">
                  <a:latin typeface="Times New Roman" pitchFamily="18" charset="0"/>
                  <a:cs typeface="Times New Roman" pitchFamily="18" charset="0"/>
                </a:rPr>
                <a:t>hiểu</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tại</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nhà</a:t>
              </a:r>
              <a:endParaRPr lang="en-US" sz="1600" b="1">
                <a:latin typeface="Times New Roman" pitchFamily="18" charset="0"/>
                <a:cs typeface="Times New Roman" pitchFamily="18" charset="0"/>
              </a:endParaRPr>
            </a:p>
          </p:txBody>
        </p:sp>
      </p:grpSp>
      <p:cxnSp>
        <p:nvCxnSpPr>
          <p:cNvPr id="50" name="Straight Arrow Connector 49"/>
          <p:cNvCxnSpPr/>
          <p:nvPr/>
        </p:nvCxnSpPr>
        <p:spPr>
          <a:xfrm>
            <a:off x="1143000" y="4572000"/>
            <a:ext cx="1075765" cy="23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638800" y="4876800"/>
            <a:ext cx="2510118" cy="338554"/>
          </a:xfrm>
          <a:prstGeom prst="rect">
            <a:avLst/>
          </a:prstGeom>
          <a:noFill/>
        </p:spPr>
        <p:txBody>
          <a:bodyPr wrap="square" rtlCol="0">
            <a:spAutoFit/>
          </a:bodyPr>
          <a:lstStyle/>
          <a:p>
            <a:pPr algn="ctr"/>
            <a:r>
              <a:rPr lang="en-US" sz="1600" b="1" err="1" smtClean="0">
                <a:latin typeface="Times New Roman" pitchFamily="18" charset="0"/>
                <a:cs typeface="Times New Roman" pitchFamily="18" charset="0"/>
              </a:rPr>
              <a:t>Điểm</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nộp</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hồ</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sơ</a:t>
            </a:r>
            <a:endParaRPr lang="en-US" sz="1600" b="1" smtClean="0">
              <a:latin typeface="Times New Roman" pitchFamily="18" charset="0"/>
              <a:cs typeface="Times New Roman" pitchFamily="18" charset="0"/>
            </a:endParaRPr>
          </a:p>
        </p:txBody>
      </p:sp>
      <p:pic>
        <p:nvPicPr>
          <p:cNvPr id="52" name="Picture 7"/>
          <p:cNvPicPr>
            <a:picLocks noChangeAspect="1" noChangeArrowheads="1"/>
          </p:cNvPicPr>
          <p:nvPr/>
        </p:nvPicPr>
        <p:blipFill>
          <a:blip r:embed="rId8" cstate="print"/>
          <a:srcRect/>
          <a:stretch>
            <a:fillRect/>
          </a:stretch>
        </p:blipFill>
        <p:spPr bwMode="auto">
          <a:xfrm>
            <a:off x="6185415" y="3962400"/>
            <a:ext cx="1510785" cy="922337"/>
          </a:xfrm>
          <a:prstGeom prst="rect">
            <a:avLst/>
          </a:prstGeom>
          <a:noFill/>
          <a:ln w="9525">
            <a:noFill/>
            <a:miter lim="800000"/>
            <a:headEnd/>
            <a:tailEnd/>
          </a:ln>
          <a:effectLst/>
        </p:spPr>
      </p:pic>
      <p:cxnSp>
        <p:nvCxnSpPr>
          <p:cNvPr id="53" name="Straight Arrow Connector 52"/>
          <p:cNvCxnSpPr/>
          <p:nvPr/>
        </p:nvCxnSpPr>
        <p:spPr>
          <a:xfrm>
            <a:off x="3657600" y="4648200"/>
            <a:ext cx="2590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606250" y="4343400"/>
            <a:ext cx="5334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676400" y="3962400"/>
            <a:ext cx="1943100" cy="1676400"/>
            <a:chOff x="6985438" y="2763647"/>
            <a:chExt cx="1481678" cy="2227306"/>
          </a:xfrm>
        </p:grpSpPr>
        <p:sp>
          <p:nvSpPr>
            <p:cNvPr id="56" name="TextBox 55"/>
            <p:cNvSpPr txBox="1"/>
            <p:nvPr/>
          </p:nvSpPr>
          <p:spPr>
            <a:xfrm>
              <a:off x="6985438" y="3886870"/>
              <a:ext cx="1481678" cy="1104083"/>
            </a:xfrm>
            <a:prstGeom prst="rect">
              <a:avLst/>
            </a:prstGeom>
            <a:noFill/>
          </p:spPr>
          <p:txBody>
            <a:bodyPr wrap="square" rtlCol="0">
              <a:spAutoFit/>
            </a:bodyPr>
            <a:lstStyle/>
            <a:p>
              <a:pPr algn="ctr"/>
              <a:r>
                <a:rPr lang="en-US" sz="1600" b="1" err="1" smtClean="0">
                  <a:solidFill>
                    <a:srgbClr val="FF0000"/>
                  </a:solidFill>
                  <a:latin typeface="Times New Roman" pitchFamily="18" charset="0"/>
                  <a:cs typeface="Times New Roman" pitchFamily="18" charset="0"/>
                </a:rPr>
                <a:t>Tải</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xuống</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các</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biểu</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mẫu</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Khai</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báo</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và</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hoàn</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thiện</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hồ</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sơ</a:t>
              </a:r>
              <a:r>
                <a:rPr lang="en-US" sz="1600" b="1" smtClean="0">
                  <a:solidFill>
                    <a:srgbClr val="FF0000"/>
                  </a:solidFill>
                  <a:latin typeface="Times New Roman" pitchFamily="18" charset="0"/>
                  <a:cs typeface="Times New Roman" pitchFamily="18" charset="0"/>
                </a:rPr>
                <a:t> </a:t>
              </a:r>
              <a:endParaRPr lang="en-US" sz="1600" b="1">
                <a:solidFill>
                  <a:srgbClr val="FF0000"/>
                </a:solidFill>
                <a:latin typeface="Times New Roman" pitchFamily="18" charset="0"/>
                <a:cs typeface="Times New Roman" pitchFamily="18" charset="0"/>
              </a:endParaRPr>
            </a:p>
          </p:txBody>
        </p:sp>
        <p:pic>
          <p:nvPicPr>
            <p:cNvPr id="57" name="Picture 11" descr="Hình ảnh có liên quan"/>
            <p:cNvPicPr>
              <a:picLocks noChangeAspect="1" noChangeArrowheads="1"/>
            </p:cNvPicPr>
            <p:nvPr/>
          </p:nvPicPr>
          <p:blipFill>
            <a:blip r:embed="rId6"/>
            <a:srcRect/>
            <a:stretch>
              <a:fillRect/>
            </a:stretch>
          </p:blipFill>
          <p:spPr bwMode="auto">
            <a:xfrm>
              <a:off x="7418832" y="2763647"/>
              <a:ext cx="780288" cy="1167641"/>
            </a:xfrm>
            <a:prstGeom prst="rect">
              <a:avLst/>
            </a:prstGeom>
            <a:noFill/>
          </p:spPr>
        </p:pic>
      </p:grpSp>
      <p:grpSp>
        <p:nvGrpSpPr>
          <p:cNvPr id="58" name="Group 57"/>
          <p:cNvGrpSpPr/>
          <p:nvPr/>
        </p:nvGrpSpPr>
        <p:grpSpPr>
          <a:xfrm>
            <a:off x="7467602" y="4876798"/>
            <a:ext cx="1752598" cy="1524001"/>
            <a:chOff x="7486647" y="4180637"/>
            <a:chExt cx="2300284" cy="1990412"/>
          </a:xfrm>
        </p:grpSpPr>
        <p:pic>
          <p:nvPicPr>
            <p:cNvPr id="59" name="Picture 13" descr="Hình ảnh có liên quan"/>
            <p:cNvPicPr>
              <a:picLocks noChangeAspect="1" noChangeArrowheads="1"/>
            </p:cNvPicPr>
            <p:nvPr/>
          </p:nvPicPr>
          <p:blipFill>
            <a:blip r:embed="rId7"/>
            <a:srcRect/>
            <a:stretch>
              <a:fillRect/>
            </a:stretch>
          </p:blipFill>
          <p:spPr bwMode="auto">
            <a:xfrm>
              <a:off x="8224835" y="4180637"/>
              <a:ext cx="1162049" cy="1162052"/>
            </a:xfrm>
            <a:prstGeom prst="rect">
              <a:avLst/>
            </a:prstGeom>
            <a:noFill/>
          </p:spPr>
        </p:pic>
        <p:sp>
          <p:nvSpPr>
            <p:cNvPr id="60" name="TextBox 59"/>
            <p:cNvSpPr txBox="1"/>
            <p:nvPr/>
          </p:nvSpPr>
          <p:spPr>
            <a:xfrm>
              <a:off x="7486647" y="5407307"/>
              <a:ext cx="2300284" cy="763742"/>
            </a:xfrm>
            <a:prstGeom prst="rect">
              <a:avLst/>
            </a:prstGeom>
            <a:noFill/>
          </p:spPr>
          <p:txBody>
            <a:bodyPr wrap="square" rtlCol="0">
              <a:spAutoFit/>
            </a:bodyPr>
            <a:lstStyle/>
            <a:p>
              <a:pPr algn="ctr"/>
              <a:r>
                <a:rPr lang="en-US" sz="1600" b="1" err="1" smtClean="0">
                  <a:latin typeface="Times New Roman" pitchFamily="18" charset="0"/>
                  <a:cs typeface="Times New Roman" pitchFamily="18" charset="0"/>
                </a:rPr>
                <a:t>Hẹn</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ngày</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nhận</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kết</a:t>
              </a:r>
              <a:r>
                <a:rPr lang="en-US" sz="1600" b="1" smtClean="0">
                  <a:latin typeface="Times New Roman" pitchFamily="18" charset="0"/>
                  <a:cs typeface="Times New Roman" pitchFamily="18" charset="0"/>
                </a:rPr>
                <a:t> </a:t>
              </a:r>
              <a:r>
                <a:rPr lang="en-US" sz="1600" b="1" err="1" smtClean="0">
                  <a:latin typeface="Times New Roman" pitchFamily="18" charset="0"/>
                  <a:cs typeface="Times New Roman" pitchFamily="18" charset="0"/>
                </a:rPr>
                <a:t>quả</a:t>
              </a:r>
              <a:endParaRPr lang="en-US" sz="1600" b="1">
                <a:latin typeface="Times New Roman" pitchFamily="18" charset="0"/>
                <a:cs typeface="Times New Roman" pitchFamily="18" charset="0"/>
              </a:endParaRPr>
            </a:p>
          </p:txBody>
        </p:sp>
      </p:grpSp>
      <p:grpSp>
        <p:nvGrpSpPr>
          <p:cNvPr id="61" name="Group 60"/>
          <p:cNvGrpSpPr/>
          <p:nvPr/>
        </p:nvGrpSpPr>
        <p:grpSpPr>
          <a:xfrm>
            <a:off x="609600" y="5334000"/>
            <a:ext cx="6172200" cy="762000"/>
            <a:chOff x="1142886" y="5181600"/>
            <a:chExt cx="4724514" cy="440422"/>
          </a:xfrm>
        </p:grpSpPr>
        <p:cxnSp>
          <p:nvCxnSpPr>
            <p:cNvPr id="62" name="Straight Connector 61"/>
            <p:cNvCxnSpPr/>
            <p:nvPr/>
          </p:nvCxnSpPr>
          <p:spPr>
            <a:xfrm>
              <a:off x="1142886" y="5233668"/>
              <a:ext cx="0" cy="388354"/>
            </a:xfrm>
            <a:prstGeom prst="line">
              <a:avLst/>
            </a:prstGeom>
          </p:spPr>
          <p:style>
            <a:lnRef idx="3">
              <a:schemeClr val="accent1"/>
            </a:lnRef>
            <a:fillRef idx="0">
              <a:schemeClr val="accent1"/>
            </a:fillRef>
            <a:effectRef idx="2">
              <a:schemeClr val="accent1"/>
            </a:effectRef>
            <a:fontRef idx="minor">
              <a:schemeClr val="tx1"/>
            </a:fontRef>
          </p:style>
        </p:cxnSp>
        <p:cxnSp>
          <p:nvCxnSpPr>
            <p:cNvPr id="63" name="Straight Arrow Connector 62"/>
            <p:cNvCxnSpPr/>
            <p:nvPr/>
          </p:nvCxnSpPr>
          <p:spPr>
            <a:xfrm flipV="1">
              <a:off x="5867400" y="5181600"/>
              <a:ext cx="0" cy="4388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4" name="Straight Connector 63"/>
            <p:cNvCxnSpPr/>
            <p:nvPr/>
          </p:nvCxnSpPr>
          <p:spPr>
            <a:xfrm>
              <a:off x="1142886" y="5622022"/>
              <a:ext cx="4724514"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5" name="TextBox 64"/>
          <p:cNvSpPr txBox="1"/>
          <p:nvPr/>
        </p:nvSpPr>
        <p:spPr>
          <a:xfrm>
            <a:off x="2712136" y="6107668"/>
            <a:ext cx="1369286" cy="338554"/>
          </a:xfrm>
          <a:prstGeom prst="rect">
            <a:avLst/>
          </a:prstGeom>
          <a:noFill/>
        </p:spPr>
        <p:txBody>
          <a:bodyPr wrap="none" rtlCol="0">
            <a:spAutoFit/>
          </a:bodyPr>
          <a:lstStyle/>
          <a:p>
            <a:r>
              <a:rPr lang="en-US" sz="1600" b="1">
                <a:latin typeface="Times New Roman" pitchFamily="18" charset="0"/>
                <a:cs typeface="Times New Roman" pitchFamily="18" charset="0"/>
              </a:rPr>
              <a:t>N</a:t>
            </a:r>
            <a:r>
              <a:rPr lang="en-US" sz="1600" b="1" smtClean="0">
                <a:latin typeface="Times New Roman" pitchFamily="18" charset="0"/>
                <a:cs typeface="Times New Roman" pitchFamily="18" charset="0"/>
              </a:rPr>
              <a:t>hận kết quả</a:t>
            </a:r>
            <a:endParaRPr lang="en-US" sz="1600" b="1">
              <a:latin typeface="Times New Roman" pitchFamily="18" charset="0"/>
              <a:cs typeface="Times New Roman" pitchFamily="18" charset="0"/>
            </a:endParaRPr>
          </a:p>
        </p:txBody>
      </p:sp>
      <p:sp>
        <p:nvSpPr>
          <p:cNvPr id="66" name="TextBox 65"/>
          <p:cNvSpPr txBox="1"/>
          <p:nvPr/>
        </p:nvSpPr>
        <p:spPr>
          <a:xfrm>
            <a:off x="3908612" y="3886200"/>
            <a:ext cx="2187388" cy="830997"/>
          </a:xfrm>
          <a:prstGeom prst="rect">
            <a:avLst/>
          </a:prstGeom>
          <a:noFill/>
        </p:spPr>
        <p:txBody>
          <a:bodyPr wrap="square" rtlCol="0">
            <a:spAutoFit/>
          </a:bodyPr>
          <a:lstStyle/>
          <a:p>
            <a:pPr algn="ctr"/>
            <a:r>
              <a:rPr lang="en-US" sz="1600" b="1" err="1" smtClean="0">
                <a:solidFill>
                  <a:srgbClr val="FF0000"/>
                </a:solidFill>
                <a:latin typeface="Times New Roman" pitchFamily="18" charset="0"/>
                <a:cs typeface="Times New Roman" pitchFamily="18" charset="0"/>
              </a:rPr>
              <a:t>Gửi</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trực</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tiếp</a:t>
            </a:r>
            <a:endParaRPr lang="en-US" sz="1600" b="1" smtClean="0">
              <a:solidFill>
                <a:srgbClr val="FF0000"/>
              </a:solidFill>
              <a:latin typeface="Times New Roman" pitchFamily="18" charset="0"/>
              <a:cs typeface="Times New Roman" pitchFamily="18" charset="0"/>
            </a:endParaRPr>
          </a:p>
          <a:p>
            <a:pPr algn="ctr"/>
            <a:r>
              <a:rPr lang="en-US" sz="1600" b="1" err="1" smtClean="0">
                <a:solidFill>
                  <a:srgbClr val="FF0000"/>
                </a:solidFill>
                <a:latin typeface="Times New Roman" pitchFamily="18" charset="0"/>
                <a:cs typeface="Times New Roman" pitchFamily="18" charset="0"/>
              </a:rPr>
              <a:t>Hoặc</a:t>
            </a:r>
            <a:r>
              <a:rPr lang="en-US" sz="1600" b="1" smtClean="0">
                <a:solidFill>
                  <a:srgbClr val="FF0000"/>
                </a:solidFill>
                <a:latin typeface="Times New Roman" pitchFamily="18" charset="0"/>
                <a:cs typeface="Times New Roman" pitchFamily="18" charset="0"/>
              </a:rPr>
              <a:t> qua </a:t>
            </a:r>
            <a:r>
              <a:rPr lang="en-US" sz="1600" b="1" err="1" smtClean="0">
                <a:solidFill>
                  <a:srgbClr val="FF0000"/>
                </a:solidFill>
                <a:latin typeface="Times New Roman" pitchFamily="18" charset="0"/>
                <a:cs typeface="Times New Roman" pitchFamily="18" charset="0"/>
              </a:rPr>
              <a:t>bưu</a:t>
            </a:r>
            <a:r>
              <a:rPr lang="en-US" sz="1600" b="1" smtClean="0">
                <a:solidFill>
                  <a:srgbClr val="FF0000"/>
                </a:solidFill>
                <a:latin typeface="Times New Roman" pitchFamily="18" charset="0"/>
                <a:cs typeface="Times New Roman" pitchFamily="18" charset="0"/>
              </a:rPr>
              <a:t> </a:t>
            </a:r>
            <a:r>
              <a:rPr lang="en-US" sz="1600" b="1" err="1" smtClean="0">
                <a:solidFill>
                  <a:srgbClr val="FF0000"/>
                </a:solidFill>
                <a:latin typeface="Times New Roman" pitchFamily="18" charset="0"/>
                <a:cs typeface="Times New Roman" pitchFamily="18" charset="0"/>
              </a:rPr>
              <a:t>điện</a:t>
            </a:r>
            <a:r>
              <a:rPr lang="en-US" sz="1600" b="1" smtClean="0">
                <a:solidFill>
                  <a:srgbClr val="FF0000"/>
                </a:solidFill>
                <a:latin typeface="Times New Roman" pitchFamily="18" charset="0"/>
                <a:cs typeface="Times New Roman" pitchFamily="18" charset="0"/>
              </a:rPr>
              <a:t> </a:t>
            </a:r>
          </a:p>
          <a:p>
            <a:pPr algn="ctr"/>
            <a:endParaRPr lang="en-US" sz="1600" b="1">
              <a:solidFill>
                <a:srgbClr val="FF0000"/>
              </a:solidFill>
              <a:latin typeface="Times New Roman" pitchFamily="18" charset="0"/>
              <a:cs typeface="Times New Roman" pitchFamily="18" charset="0"/>
            </a:endParaRPr>
          </a:p>
        </p:txBody>
      </p:sp>
      <p:sp>
        <p:nvSpPr>
          <p:cNvPr id="3" name="Oval Callout 2"/>
          <p:cNvSpPr/>
          <p:nvPr/>
        </p:nvSpPr>
        <p:spPr>
          <a:xfrm>
            <a:off x="1201176" y="2328446"/>
            <a:ext cx="4666224" cy="2321342"/>
          </a:xfrm>
          <a:prstGeom prst="wedgeEllipseCallout">
            <a:avLst>
              <a:gd name="adj1" fmla="val -52671"/>
              <a:gd name="adj2" fmla="val -583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itchFamily="18" charset="0"/>
                <a:cs typeface="Times New Roman" pitchFamily="18" charset="0"/>
              </a:rPr>
              <a:t>Q</a:t>
            </a:r>
            <a:r>
              <a:rPr lang="vi-VN" sz="2400" smtClean="0">
                <a:latin typeface="Times New Roman" pitchFamily="18" charset="0"/>
                <a:cs typeface="Times New Roman" pitchFamily="18" charset="0"/>
              </a:rPr>
              <a:t>uy </a:t>
            </a:r>
            <a:r>
              <a:rPr lang="vi-VN" sz="2400">
                <a:latin typeface="Times New Roman" pitchFamily="18" charset="0"/>
                <a:cs typeface="Times New Roman" pitchFamily="18" charset="0"/>
              </a:rPr>
              <a:t>trình, thủ tục; hồ sơ; thời hạn; phí và lệ phí thực hiện </a:t>
            </a:r>
            <a:r>
              <a:rPr lang="vi-VN" sz="2400" b="1">
                <a:latin typeface="Times New Roman" pitchFamily="18" charset="0"/>
                <a:cs typeface="Times New Roman" pitchFamily="18" charset="0"/>
              </a:rPr>
              <a:t>dịch vụ</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8241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par>
                                <p:cTn id="23" presetID="4"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ox(i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ox(in)">
                                      <p:cBhvr>
                                        <p:cTn id="30" dur="500"/>
                                        <p:tgtEl>
                                          <p:spTgt spid="28"/>
                                        </p:tgtEl>
                                      </p:cBhvr>
                                    </p:animEffect>
                                  </p:childTnLst>
                                </p:cTn>
                              </p:par>
                              <p:par>
                                <p:cTn id="31" presetID="4" presetClass="entr" presetSubtype="16" fill="hold" nodeType="with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box(in)">
                                      <p:cBhvr>
                                        <p:cTn id="33" dur="500"/>
                                        <p:tgtEl>
                                          <p:spTgt spid="103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ox(i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ox(in)">
                                      <p:cBhvr>
                                        <p:cTn id="41" dur="500"/>
                                        <p:tgtEl>
                                          <p:spTgt spid="30"/>
                                        </p:tgtEl>
                                      </p:cBhvr>
                                    </p:animEffect>
                                  </p:childTnLst>
                                </p:cTn>
                              </p:par>
                              <p:par>
                                <p:cTn id="42" presetID="4" presetClass="entr" presetSubtype="16"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ox(in)">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ox(in)">
                                      <p:cBhvr>
                                        <p:cTn id="49" dur="500"/>
                                        <p:tgtEl>
                                          <p:spTgt spid="38"/>
                                        </p:tgtEl>
                                      </p:cBhvr>
                                    </p:animEffect>
                                  </p:childTnLst>
                                </p:cTn>
                              </p:par>
                              <p:par>
                                <p:cTn id="50" presetID="4" presetClass="entr" presetSubtype="16"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ox(in)">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ox(in)">
                                      <p:cBhvr>
                                        <p:cTn id="57" dur="500"/>
                                        <p:tgtEl>
                                          <p:spTgt spid="36"/>
                                        </p:tgtEl>
                                      </p:cBhvr>
                                    </p:animEffect>
                                  </p:childTnLst>
                                </p:cTn>
                              </p:par>
                              <p:par>
                                <p:cTn id="58" presetID="4" presetClass="entr" presetSubtype="16"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ox(in)">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39">
                                            <p:txEl>
                                              <p:pRg st="0" end="0"/>
                                            </p:txEl>
                                          </p:spTgt>
                                        </p:tgtEl>
                                        <p:attrNameLst>
                                          <p:attrName>style.visibility</p:attrName>
                                        </p:attrNameLst>
                                      </p:cBhvr>
                                      <p:to>
                                        <p:strVal val="visible"/>
                                      </p:to>
                                    </p:set>
                                    <p:animEffect transition="in" filter="box(in)">
                                      <p:cBhvr>
                                        <p:cTn id="73" dur="500"/>
                                        <p:tgtEl>
                                          <p:spTgt spid="39">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ox(in)">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ox(in)">
                                      <p:cBhvr>
                                        <p:cTn id="83" dur="500"/>
                                        <p:tgtEl>
                                          <p:spTgt spid="50"/>
                                        </p:tgtEl>
                                      </p:cBhvr>
                                    </p:animEffect>
                                  </p:childTnLst>
                                </p:cTn>
                              </p:par>
                              <p:par>
                                <p:cTn id="84" presetID="4" presetClass="entr" presetSubtype="16"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box(in)">
                                      <p:cBhvr>
                                        <p:cTn id="86" dur="500"/>
                                        <p:tgtEl>
                                          <p:spTgt spid="55"/>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ox(in)">
                                      <p:cBhvr>
                                        <p:cTn id="91" dur="500"/>
                                        <p:tgtEl>
                                          <p:spTgt spid="53"/>
                                        </p:tgtEl>
                                      </p:cBhvr>
                                    </p:animEffect>
                                  </p:childTnLst>
                                </p:cTn>
                              </p:par>
                              <p:par>
                                <p:cTn id="92" presetID="4" presetClass="entr" presetSubtype="16"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box(in)">
                                      <p:cBhvr>
                                        <p:cTn id="94" dur="500"/>
                                        <p:tgtEl>
                                          <p:spTgt spid="52"/>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box(in)">
                                      <p:cBhvr>
                                        <p:cTn id="97" dur="500"/>
                                        <p:tgtEl>
                                          <p:spTgt spid="51"/>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box(in)">
                                      <p:cBhvr>
                                        <p:cTn id="100" dur="500"/>
                                        <p:tgtEl>
                                          <p:spTgt spid="66"/>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nodeType="click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ox(in)">
                                      <p:cBhvr>
                                        <p:cTn id="105" dur="500"/>
                                        <p:tgtEl>
                                          <p:spTgt spid="54"/>
                                        </p:tgtEl>
                                      </p:cBhvr>
                                    </p:animEffect>
                                  </p:childTnLst>
                                </p:cTn>
                              </p:par>
                              <p:par>
                                <p:cTn id="106" presetID="4" presetClass="entr" presetSubtype="16"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box(in)">
                                      <p:cBhvr>
                                        <p:cTn id="108" dur="500"/>
                                        <p:tgtEl>
                                          <p:spTgt spid="5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fade">
                                      <p:cBhvr>
                                        <p:cTn id="113" dur="500"/>
                                        <p:tgtEl>
                                          <p:spTgt spid="6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0" grpId="0"/>
      <p:bldP spid="38" grpId="0"/>
      <p:bldP spid="51" grpId="0"/>
      <p:bldP spid="65" grpId="0"/>
      <p:bldP spid="66"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619780"/>
            <a:ext cx="8458200" cy="523220"/>
          </a:xfrm>
          <a:prstGeom prst="rect">
            <a:avLst/>
          </a:prstGeom>
          <a:noFill/>
        </p:spPr>
        <p:txBody>
          <a:bodyPr wrap="square" rtlCol="0">
            <a:spAutoFit/>
          </a:bodyPr>
          <a:lstStyle/>
          <a:p>
            <a:pPr algn="just"/>
            <a:r>
              <a:rPr lang="en-US" sz="2800" b="1" i="1" err="1">
                <a:solidFill>
                  <a:srgbClr val="FF0000"/>
                </a:solidFill>
                <a:latin typeface="Times New Roman" pitchFamily="18" charset="0"/>
                <a:cs typeface="Times New Roman" pitchFamily="18" charset="0"/>
              </a:rPr>
              <a:t>Dịch</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vụ</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công</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trực</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tuyến</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mức</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độ</a:t>
            </a:r>
            <a:r>
              <a:rPr lang="en-US" sz="2800" b="1" i="1">
                <a:solidFill>
                  <a:srgbClr val="FF0000"/>
                </a:solidFill>
                <a:latin typeface="Times New Roman" pitchFamily="18" charset="0"/>
                <a:cs typeface="Times New Roman" pitchFamily="18" charset="0"/>
              </a:rPr>
              <a:t> 3:</a:t>
            </a:r>
            <a:r>
              <a:rPr lang="en-US" sz="2800" i="1">
                <a:solidFill>
                  <a:srgbClr val="FF0000"/>
                </a:solidFill>
                <a:latin typeface="Times New Roman" pitchFamily="18" charset="0"/>
                <a:cs typeface="Times New Roman" pitchFamily="18" charset="0"/>
              </a:rPr>
              <a:t> </a:t>
            </a:r>
            <a:r>
              <a:rPr lang="en-US" sz="2800" i="1" smtClean="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grpSp>
        <p:nvGrpSpPr>
          <p:cNvPr id="19" name="Group 18"/>
          <p:cNvGrpSpPr/>
          <p:nvPr/>
        </p:nvGrpSpPr>
        <p:grpSpPr>
          <a:xfrm>
            <a:off x="1322173" y="2057400"/>
            <a:ext cx="1458656" cy="1957068"/>
            <a:chOff x="255372" y="3161271"/>
            <a:chExt cx="2488514" cy="3585438"/>
          </a:xfrm>
        </p:grpSpPr>
        <p:grpSp>
          <p:nvGrpSpPr>
            <p:cNvPr id="20" name="Group 16"/>
            <p:cNvGrpSpPr/>
            <p:nvPr/>
          </p:nvGrpSpPr>
          <p:grpSpPr>
            <a:xfrm>
              <a:off x="255372" y="3161271"/>
              <a:ext cx="2488514" cy="2401329"/>
              <a:chOff x="255372" y="3161271"/>
              <a:chExt cx="2488514" cy="2401329"/>
            </a:xfrm>
          </p:grpSpPr>
          <p:sp>
            <p:nvSpPr>
              <p:cNvPr id="23" name="Rectangle 22"/>
              <p:cNvSpPr/>
              <p:nvPr/>
            </p:nvSpPr>
            <p:spPr>
              <a:xfrm>
                <a:off x="661086" y="3886200"/>
                <a:ext cx="1676400" cy="1676400"/>
              </a:xfrm>
              <a:prstGeom prst="rect">
                <a:avLst/>
              </a:prstGeom>
              <a:solidFill>
                <a:srgbClr val="00FFCC"/>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55372" y="3161271"/>
                <a:ext cx="1243914" cy="1101813"/>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99286" y="3200400"/>
                <a:ext cx="1244600" cy="1066800"/>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grpSp>
        <p:pic>
          <p:nvPicPr>
            <p:cNvPr id="21" name="Picture 3" descr="C:\Users\hieuankem\Desktop\Untitled.jpg"/>
            <p:cNvPicPr>
              <a:picLocks noChangeAspect="1" noChangeArrowheads="1"/>
            </p:cNvPicPr>
            <p:nvPr/>
          </p:nvPicPr>
          <p:blipFill>
            <a:blip r:embed="rId3" cstate="print"/>
            <a:srcRect/>
            <a:stretch>
              <a:fillRect/>
            </a:stretch>
          </p:blipFill>
          <p:spPr bwMode="auto">
            <a:xfrm>
              <a:off x="838201" y="4035136"/>
              <a:ext cx="1295400" cy="1413164"/>
            </a:xfrm>
            <a:prstGeom prst="rect">
              <a:avLst/>
            </a:prstGeom>
            <a:noFill/>
          </p:spPr>
        </p:pic>
        <p:sp>
          <p:nvSpPr>
            <p:cNvPr id="22" name="TextBox 21"/>
            <p:cNvSpPr txBox="1"/>
            <p:nvPr/>
          </p:nvSpPr>
          <p:spPr>
            <a:xfrm>
              <a:off x="339696" y="5562602"/>
              <a:ext cx="2209799" cy="1184107"/>
            </a:xfrm>
            <a:prstGeom prst="rect">
              <a:avLst/>
            </a:prstGeom>
            <a:noFill/>
          </p:spPr>
          <p:txBody>
            <a:bodyPr wrap="square" rtlCol="0">
              <a:spAutoFit/>
            </a:bodyPr>
            <a:lstStyle/>
            <a:p>
              <a:pPr algn="ctr"/>
              <a:r>
                <a:rPr lang="en-US" b="1" err="1" smtClean="0">
                  <a:latin typeface="Times New Roman" pitchFamily="18" charset="0"/>
                  <a:cs typeface="Times New Roman" pitchFamily="18" charset="0"/>
                </a:rPr>
                <a:t>Tìm</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hiểu</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tại</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nhà</a:t>
              </a:r>
              <a:endParaRPr lang="en-US" b="1">
                <a:latin typeface="Times New Roman" pitchFamily="18" charset="0"/>
                <a:cs typeface="Times New Roman" pitchFamily="18" charset="0"/>
              </a:endParaRPr>
            </a:p>
          </p:txBody>
        </p:sp>
      </p:grpSp>
      <p:grpSp>
        <p:nvGrpSpPr>
          <p:cNvPr id="4" name="Group 3"/>
          <p:cNvGrpSpPr/>
          <p:nvPr/>
        </p:nvGrpSpPr>
        <p:grpSpPr>
          <a:xfrm>
            <a:off x="3144980" y="3117270"/>
            <a:ext cx="2459180" cy="768930"/>
            <a:chOff x="2133600" y="4184070"/>
            <a:chExt cx="2459180" cy="768930"/>
          </a:xfrm>
        </p:grpSpPr>
        <p:cxnSp>
          <p:nvCxnSpPr>
            <p:cNvPr id="8" name="Straight Arrow Connector 7"/>
            <p:cNvCxnSpPr/>
            <p:nvPr/>
          </p:nvCxnSpPr>
          <p:spPr>
            <a:xfrm flipV="1">
              <a:off x="2286000" y="4184070"/>
              <a:ext cx="2306780" cy="69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33600" y="4306669"/>
              <a:ext cx="2438400" cy="646331"/>
            </a:xfrm>
            <a:prstGeom prst="rect">
              <a:avLst/>
            </a:prstGeom>
            <a:noFill/>
          </p:spPr>
          <p:txBody>
            <a:bodyPr wrap="square" rtlCol="0">
              <a:spAutoFit/>
            </a:bodyPr>
            <a:lstStyle/>
            <a:p>
              <a:pPr algn="ctr"/>
              <a:r>
                <a:rPr lang="en-US" b="1" err="1" smtClean="0">
                  <a:latin typeface="Times New Roman" pitchFamily="18" charset="0"/>
                  <a:cs typeface="Times New Roman" pitchFamily="18" charset="0"/>
                </a:rPr>
                <a:t>Điền</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và</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nộp</a:t>
              </a:r>
              <a:r>
                <a:rPr lang="en-US" b="1" smtClean="0">
                  <a:latin typeface="Times New Roman" pitchFamily="18" charset="0"/>
                  <a:cs typeface="Times New Roman" pitchFamily="18" charset="0"/>
                </a:rPr>
                <a:t> hồ sơ</a:t>
              </a:r>
            </a:p>
            <a:p>
              <a:pPr algn="ctr"/>
              <a:r>
                <a:rPr lang="en-US" b="1" err="1" smtClean="0">
                  <a:latin typeface="Times New Roman" pitchFamily="18" charset="0"/>
                  <a:cs typeface="Times New Roman" pitchFamily="18" charset="0"/>
                </a:rPr>
                <a:t>trực</a:t>
              </a:r>
              <a:r>
                <a:rPr lang="en-US" b="1" smtClean="0">
                  <a:latin typeface="Times New Roman" pitchFamily="18" charset="0"/>
                  <a:cs typeface="Times New Roman" pitchFamily="18" charset="0"/>
                </a:rPr>
                <a:t> tuyến</a:t>
              </a:r>
              <a:endParaRPr lang="en-US" b="1">
                <a:latin typeface="Times New Roman" pitchFamily="18" charset="0"/>
                <a:cs typeface="Times New Roman" pitchFamily="18" charset="0"/>
              </a:endParaRPr>
            </a:p>
          </p:txBody>
        </p:sp>
      </p:grpSp>
      <p:grpSp>
        <p:nvGrpSpPr>
          <p:cNvPr id="5" name="Group 4"/>
          <p:cNvGrpSpPr/>
          <p:nvPr/>
        </p:nvGrpSpPr>
        <p:grpSpPr>
          <a:xfrm>
            <a:off x="5715000" y="2275775"/>
            <a:ext cx="2133600" cy="1337097"/>
            <a:chOff x="4703620" y="3342575"/>
            <a:chExt cx="2133600" cy="1337097"/>
          </a:xfrm>
        </p:grpSpPr>
        <p:pic>
          <p:nvPicPr>
            <p:cNvPr id="10" name="Picture 7"/>
            <p:cNvPicPr>
              <a:picLocks noChangeAspect="1" noChangeArrowheads="1"/>
            </p:cNvPicPr>
            <p:nvPr/>
          </p:nvPicPr>
          <p:blipFill>
            <a:blip r:embed="rId4" cstate="print"/>
            <a:srcRect/>
            <a:stretch>
              <a:fillRect/>
            </a:stretch>
          </p:blipFill>
          <p:spPr bwMode="auto">
            <a:xfrm>
              <a:off x="5013976" y="3342575"/>
              <a:ext cx="1512887" cy="922337"/>
            </a:xfrm>
            <a:prstGeom prst="rect">
              <a:avLst/>
            </a:prstGeom>
            <a:noFill/>
            <a:ln w="9525">
              <a:noFill/>
              <a:miter lim="800000"/>
              <a:headEnd/>
              <a:tailEnd/>
            </a:ln>
            <a:effectLst/>
          </p:spPr>
        </p:pic>
        <p:sp>
          <p:nvSpPr>
            <p:cNvPr id="28" name="TextBox 27"/>
            <p:cNvSpPr txBox="1"/>
            <p:nvPr/>
          </p:nvSpPr>
          <p:spPr>
            <a:xfrm>
              <a:off x="4703620" y="4310340"/>
              <a:ext cx="2133600" cy="369332"/>
            </a:xfrm>
            <a:prstGeom prst="rect">
              <a:avLst/>
            </a:prstGeom>
            <a:noFill/>
          </p:spPr>
          <p:txBody>
            <a:bodyPr wrap="square" rtlCol="0">
              <a:spAutoFit/>
            </a:bodyPr>
            <a:lstStyle/>
            <a:p>
              <a:pPr algn="ctr"/>
              <a:r>
                <a:rPr lang="en-US" b="1" err="1" smtClean="0">
                  <a:latin typeface="Times New Roman" pitchFamily="18" charset="0"/>
                  <a:cs typeface="Times New Roman" pitchFamily="18" charset="0"/>
                </a:rPr>
                <a:t>Điểm</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nộp</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hồ</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sơ</a:t>
              </a:r>
              <a:endParaRPr lang="en-US" b="1" smtClean="0">
                <a:latin typeface="Times New Roman" pitchFamily="18" charset="0"/>
                <a:cs typeface="Times New Roman" pitchFamily="18" charset="0"/>
              </a:endParaRPr>
            </a:p>
          </p:txBody>
        </p:sp>
      </p:grpSp>
      <p:grpSp>
        <p:nvGrpSpPr>
          <p:cNvPr id="7" name="Group 6"/>
          <p:cNvGrpSpPr/>
          <p:nvPr/>
        </p:nvGrpSpPr>
        <p:grpSpPr>
          <a:xfrm>
            <a:off x="2001980" y="3810000"/>
            <a:ext cx="4779820" cy="1524000"/>
            <a:chOff x="990600" y="4876800"/>
            <a:chExt cx="4779820" cy="1524000"/>
          </a:xfrm>
        </p:grpSpPr>
        <p:sp>
          <p:nvSpPr>
            <p:cNvPr id="18" name="TextBox 17"/>
            <p:cNvSpPr txBox="1"/>
            <p:nvPr/>
          </p:nvSpPr>
          <p:spPr>
            <a:xfrm>
              <a:off x="1579420" y="5477470"/>
              <a:ext cx="4191000" cy="923330"/>
            </a:xfrm>
            <a:prstGeom prst="rect">
              <a:avLst/>
            </a:prstGeom>
            <a:noFill/>
          </p:spPr>
          <p:txBody>
            <a:bodyPr wrap="square" rtlCol="0">
              <a:spAutoFit/>
            </a:bodyPr>
            <a:lstStyle/>
            <a:p>
              <a:pPr algn="ctr"/>
              <a:r>
                <a:rPr lang="en-US" b="1" err="1" smtClean="0">
                  <a:latin typeface="Times New Roman" pitchFamily="18" charset="0"/>
                  <a:cs typeface="Times New Roman" pitchFamily="18" charset="0"/>
                </a:rPr>
                <a:t>Đóng</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lệ</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phí</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nếu</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có</a:t>
              </a:r>
              <a:r>
                <a:rPr lang="en-US" b="1" smtClean="0">
                  <a:latin typeface="Times New Roman" pitchFamily="18" charset="0"/>
                  <a:cs typeface="Times New Roman" pitchFamily="18" charset="0"/>
                </a:rPr>
                <a:t>)</a:t>
              </a:r>
            </a:p>
            <a:p>
              <a:pPr algn="ctr"/>
              <a:endParaRPr lang="en-US" b="1" smtClean="0">
                <a:latin typeface="Times New Roman" pitchFamily="18" charset="0"/>
                <a:cs typeface="Times New Roman" pitchFamily="18" charset="0"/>
              </a:endParaRPr>
            </a:p>
            <a:p>
              <a:pPr algn="ctr"/>
              <a:r>
                <a:rPr lang="en-US" b="1" err="1" smtClean="0">
                  <a:latin typeface="Times New Roman" pitchFamily="18" charset="0"/>
                  <a:cs typeface="Times New Roman" pitchFamily="18" charset="0"/>
                </a:rPr>
                <a:t>Nhận</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kết</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quả</a:t>
              </a:r>
              <a:endParaRPr lang="en-US" b="1">
                <a:latin typeface="Times New Roman" pitchFamily="18" charset="0"/>
                <a:cs typeface="Times New Roman" pitchFamily="18" charset="0"/>
              </a:endParaRPr>
            </a:p>
          </p:txBody>
        </p:sp>
        <p:grpSp>
          <p:nvGrpSpPr>
            <p:cNvPr id="41" name="Group 40"/>
            <p:cNvGrpSpPr/>
            <p:nvPr/>
          </p:nvGrpSpPr>
          <p:grpSpPr>
            <a:xfrm>
              <a:off x="990600" y="4876800"/>
              <a:ext cx="4779819" cy="1066800"/>
              <a:chOff x="1142886" y="5181600"/>
              <a:chExt cx="4724514" cy="440422"/>
            </a:xfrm>
          </p:grpSpPr>
          <p:cxnSp>
            <p:nvCxnSpPr>
              <p:cNvPr id="42" name="Straight Connector 41"/>
              <p:cNvCxnSpPr/>
              <p:nvPr/>
            </p:nvCxnSpPr>
            <p:spPr>
              <a:xfrm>
                <a:off x="1142886" y="5233668"/>
                <a:ext cx="0" cy="388354"/>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V="1">
                <a:off x="5867400" y="5181600"/>
                <a:ext cx="0" cy="4388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Straight Connector 43"/>
              <p:cNvCxnSpPr/>
              <p:nvPr/>
            </p:nvCxnSpPr>
            <p:spPr>
              <a:xfrm>
                <a:off x="1142886" y="5622022"/>
                <a:ext cx="4724514" cy="0"/>
              </a:xfrm>
              <a:prstGeom prst="line">
                <a:avLst/>
              </a:prstGeom>
            </p:spPr>
            <p:style>
              <a:lnRef idx="3">
                <a:schemeClr val="accent1"/>
              </a:lnRef>
              <a:fillRef idx="0">
                <a:schemeClr val="accent1"/>
              </a:fillRef>
              <a:effectRef idx="2">
                <a:schemeClr val="accent1"/>
              </a:effectRef>
              <a:fontRef idx="minor">
                <a:schemeClr val="tx1"/>
              </a:fontRef>
            </p:style>
          </p:cxnSp>
        </p:grpSp>
      </p:grpSp>
      <p:grpSp>
        <p:nvGrpSpPr>
          <p:cNvPr id="11" name="Group 10"/>
          <p:cNvGrpSpPr/>
          <p:nvPr/>
        </p:nvGrpSpPr>
        <p:grpSpPr>
          <a:xfrm>
            <a:off x="2769973" y="2185242"/>
            <a:ext cx="3288080" cy="475816"/>
            <a:chOff x="2667000" y="3556842"/>
            <a:chExt cx="3288080" cy="475816"/>
          </a:xfrm>
        </p:grpSpPr>
        <p:cxnSp>
          <p:nvCxnSpPr>
            <p:cNvPr id="3" name="Straight Arrow Connector 2"/>
            <p:cNvCxnSpPr/>
            <p:nvPr/>
          </p:nvCxnSpPr>
          <p:spPr>
            <a:xfrm flipH="1">
              <a:off x="3042007" y="4032658"/>
              <a:ext cx="2438400" cy="0"/>
            </a:xfrm>
            <a:prstGeom prst="straightConnector1">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2667000" y="3556842"/>
              <a:ext cx="3288080" cy="369332"/>
            </a:xfrm>
            <a:prstGeom prst="rect">
              <a:avLst/>
            </a:prstGeom>
            <a:noFill/>
          </p:spPr>
          <p:txBody>
            <a:bodyPr wrap="none" rtlCol="0">
              <a:spAutoFit/>
            </a:bodyPr>
            <a:lstStyle/>
            <a:p>
              <a:r>
                <a:rPr lang="en-US" b="1" err="1" smtClean="0"/>
                <a:t>Giao</a:t>
              </a:r>
              <a:r>
                <a:rPr lang="en-US" b="1" smtClean="0"/>
                <a:t> </a:t>
              </a:r>
              <a:r>
                <a:rPr lang="en-US" b="1" err="1" smtClean="0"/>
                <a:t>dịch</a:t>
              </a:r>
              <a:r>
                <a:rPr lang="en-US" b="1" smtClean="0"/>
                <a:t>, </a:t>
              </a:r>
              <a:r>
                <a:rPr lang="en-US" b="1" err="1" smtClean="0"/>
                <a:t>xử</a:t>
              </a:r>
              <a:r>
                <a:rPr lang="en-US" b="1" smtClean="0"/>
                <a:t> </a:t>
              </a:r>
              <a:r>
                <a:rPr lang="en-US" b="1" err="1" smtClean="0"/>
                <a:t>lý</a:t>
              </a:r>
              <a:r>
                <a:rPr lang="en-US" b="1" smtClean="0"/>
                <a:t> </a:t>
              </a:r>
              <a:r>
                <a:rPr lang="en-US" b="1" err="1" smtClean="0"/>
                <a:t>hồ</a:t>
              </a:r>
              <a:r>
                <a:rPr lang="en-US" b="1" smtClean="0"/>
                <a:t> </a:t>
              </a:r>
              <a:r>
                <a:rPr lang="en-US" b="1" err="1" smtClean="0"/>
                <a:t>sơ</a:t>
              </a:r>
              <a:r>
                <a:rPr lang="en-US" b="1" smtClean="0"/>
                <a:t> </a:t>
              </a:r>
              <a:r>
                <a:rPr lang="en-US" b="1" err="1" smtClean="0"/>
                <a:t>trên</a:t>
              </a:r>
              <a:r>
                <a:rPr lang="en-US" b="1" smtClean="0"/>
                <a:t> </a:t>
              </a:r>
              <a:r>
                <a:rPr lang="en-US" b="1" err="1" smtClean="0"/>
                <a:t>mạng</a:t>
              </a:r>
              <a:endParaRPr lang="en-US" b="1"/>
            </a:p>
          </p:txBody>
        </p:sp>
      </p:grpSp>
    </p:spTree>
    <p:extLst>
      <p:ext uri="{BB962C8B-B14F-4D97-AF65-F5344CB8AC3E}">
        <p14:creationId xmlns:p14="http://schemas.microsoft.com/office/powerpoint/2010/main" val="71706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7"/>
          <p:cNvPicPr>
            <a:picLocks noChangeAspect="1" noChangeArrowheads="1"/>
          </p:cNvPicPr>
          <p:nvPr/>
        </p:nvPicPr>
        <p:blipFill>
          <a:blip r:embed="rId3" cstate="print"/>
          <a:srcRect/>
          <a:stretch>
            <a:fillRect/>
          </a:stretch>
        </p:blipFill>
        <p:spPr bwMode="auto">
          <a:xfrm>
            <a:off x="7097713" y="2354263"/>
            <a:ext cx="1512887" cy="922337"/>
          </a:xfrm>
          <a:prstGeom prst="rect">
            <a:avLst/>
          </a:prstGeom>
          <a:noFill/>
          <a:ln w="9525">
            <a:noFill/>
            <a:miter lim="800000"/>
            <a:headEnd/>
            <a:tailEnd/>
          </a:ln>
          <a:effectLst/>
        </p:spPr>
      </p:pic>
      <p:sp>
        <p:nvSpPr>
          <p:cNvPr id="7" name="TextBox 6"/>
          <p:cNvSpPr txBox="1"/>
          <p:nvPr/>
        </p:nvSpPr>
        <p:spPr>
          <a:xfrm>
            <a:off x="533400" y="725269"/>
            <a:ext cx="8458200" cy="954107"/>
          </a:xfrm>
          <a:prstGeom prst="rect">
            <a:avLst/>
          </a:prstGeom>
          <a:noFill/>
        </p:spPr>
        <p:txBody>
          <a:bodyPr wrap="square" rtlCol="0">
            <a:spAutoFit/>
          </a:bodyPr>
          <a:lstStyle/>
          <a:p>
            <a:pPr algn="just"/>
            <a:r>
              <a:rPr lang="en-US" sz="2800" b="1" i="1" err="1">
                <a:solidFill>
                  <a:srgbClr val="FF0000"/>
                </a:solidFill>
                <a:latin typeface="Times New Roman" pitchFamily="18" charset="0"/>
                <a:cs typeface="Times New Roman" pitchFamily="18" charset="0"/>
              </a:rPr>
              <a:t>Dịch</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vụ</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công</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trực</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tuyến</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mức</a:t>
            </a:r>
            <a:r>
              <a:rPr lang="en-US" sz="2800" b="1" i="1">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độ</a:t>
            </a:r>
            <a:r>
              <a:rPr lang="en-US" sz="2800" b="1" i="1">
                <a:solidFill>
                  <a:srgbClr val="FF0000"/>
                </a:solidFill>
                <a:latin typeface="Times New Roman" pitchFamily="18" charset="0"/>
                <a:cs typeface="Times New Roman" pitchFamily="18" charset="0"/>
              </a:rPr>
              <a:t> 4:</a:t>
            </a:r>
            <a:r>
              <a:rPr lang="en-US" sz="2800" i="1">
                <a:solidFill>
                  <a:srgbClr val="FF0000"/>
                </a:solidFill>
                <a:latin typeface="Times New Roman" pitchFamily="18" charset="0"/>
                <a:cs typeface="Times New Roman" pitchFamily="18" charset="0"/>
              </a:rPr>
              <a:t> </a:t>
            </a:r>
            <a:endParaRPr lang="en-US" sz="2800" i="1" smtClean="0">
              <a:solidFill>
                <a:srgbClr val="FF0000"/>
              </a:solidFill>
              <a:latin typeface="Times New Roman" pitchFamily="18" charset="0"/>
              <a:cs typeface="Times New Roman" pitchFamily="18" charset="0"/>
            </a:endParaRPr>
          </a:p>
          <a:p>
            <a:pPr algn="just"/>
            <a:r>
              <a:rPr lang="en-US" sz="2800" i="1" smtClean="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cxnSp>
        <p:nvCxnSpPr>
          <p:cNvPr id="24" name="Straight Arrow Connector 23"/>
          <p:cNvCxnSpPr/>
          <p:nvPr/>
        </p:nvCxnSpPr>
        <p:spPr>
          <a:xfrm>
            <a:off x="1884220" y="2819400"/>
            <a:ext cx="53547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81200" y="4563070"/>
            <a:ext cx="4191000" cy="923330"/>
          </a:xfrm>
          <a:prstGeom prst="rect">
            <a:avLst/>
          </a:prstGeom>
          <a:noFill/>
        </p:spPr>
        <p:txBody>
          <a:bodyPr wrap="square" rtlCol="0">
            <a:spAutoFit/>
          </a:bodyPr>
          <a:lstStyle/>
          <a:p>
            <a:pPr algn="ctr"/>
            <a:r>
              <a:rPr lang="en-US" b="1" err="1" smtClean="0">
                <a:latin typeface="Times New Roman" pitchFamily="18" charset="0"/>
                <a:cs typeface="Times New Roman" pitchFamily="18" charset="0"/>
              </a:rPr>
              <a:t>Đóng</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lệ</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phí</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và</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nhận</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kết</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quả</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trực</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tuyến</a:t>
            </a:r>
            <a:r>
              <a:rPr lang="en-US" b="1" smtClean="0">
                <a:latin typeface="Times New Roman" pitchFamily="18" charset="0"/>
                <a:cs typeface="Times New Roman" pitchFamily="18" charset="0"/>
              </a:rPr>
              <a:t>,</a:t>
            </a:r>
          </a:p>
          <a:p>
            <a:pPr algn="ctr"/>
            <a:endParaRPr lang="en-US" b="1" smtClean="0">
              <a:latin typeface="Times New Roman" pitchFamily="18" charset="0"/>
              <a:cs typeface="Times New Roman" pitchFamily="18" charset="0"/>
            </a:endParaRPr>
          </a:p>
          <a:p>
            <a:pPr algn="ctr"/>
            <a:r>
              <a:rPr lang="en-US" b="1" err="1">
                <a:latin typeface="Times New Roman" pitchFamily="18" charset="0"/>
                <a:cs typeface="Times New Roman" pitchFamily="18" charset="0"/>
              </a:rPr>
              <a:t>n</a:t>
            </a:r>
            <a:r>
              <a:rPr lang="en-US" b="1" err="1" smtClean="0">
                <a:latin typeface="Times New Roman" pitchFamily="18" charset="0"/>
                <a:cs typeface="Times New Roman" pitchFamily="18" charset="0"/>
              </a:rPr>
              <a:t>hận</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kết</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quả</a:t>
            </a:r>
            <a:r>
              <a:rPr lang="en-US" b="1" smtClean="0">
                <a:latin typeface="Times New Roman" pitchFamily="18" charset="0"/>
                <a:cs typeface="Times New Roman" pitchFamily="18" charset="0"/>
              </a:rPr>
              <a:t> qua </a:t>
            </a:r>
            <a:r>
              <a:rPr lang="en-US" b="1" err="1" smtClean="0">
                <a:latin typeface="Times New Roman" pitchFamily="18" charset="0"/>
                <a:cs typeface="Times New Roman" pitchFamily="18" charset="0"/>
              </a:rPr>
              <a:t>đường</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bưu</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điện</a:t>
            </a:r>
            <a:r>
              <a:rPr lang="en-US" b="1" smtClean="0">
                <a:latin typeface="Times New Roman" pitchFamily="18" charset="0"/>
                <a:cs typeface="Times New Roman" pitchFamily="18" charset="0"/>
              </a:rPr>
              <a:t> </a:t>
            </a:r>
            <a:endParaRPr lang="en-US" b="1">
              <a:latin typeface="Times New Roman" pitchFamily="18" charset="0"/>
              <a:cs typeface="Times New Roman" pitchFamily="18" charset="0"/>
            </a:endParaRPr>
          </a:p>
        </p:txBody>
      </p:sp>
      <p:grpSp>
        <p:nvGrpSpPr>
          <p:cNvPr id="27" name="Group 26"/>
          <p:cNvGrpSpPr/>
          <p:nvPr/>
        </p:nvGrpSpPr>
        <p:grpSpPr>
          <a:xfrm>
            <a:off x="304800" y="2209800"/>
            <a:ext cx="1458656" cy="1957068"/>
            <a:chOff x="255372" y="3161271"/>
            <a:chExt cx="2488514" cy="3585438"/>
          </a:xfrm>
        </p:grpSpPr>
        <p:grpSp>
          <p:nvGrpSpPr>
            <p:cNvPr id="28" name="Group 16"/>
            <p:cNvGrpSpPr/>
            <p:nvPr/>
          </p:nvGrpSpPr>
          <p:grpSpPr>
            <a:xfrm>
              <a:off x="255372" y="3161271"/>
              <a:ext cx="2488514" cy="2401329"/>
              <a:chOff x="255372" y="3161271"/>
              <a:chExt cx="2488514" cy="2401329"/>
            </a:xfrm>
          </p:grpSpPr>
          <p:sp>
            <p:nvSpPr>
              <p:cNvPr id="31" name="Rectangle 30"/>
              <p:cNvSpPr/>
              <p:nvPr/>
            </p:nvSpPr>
            <p:spPr>
              <a:xfrm>
                <a:off x="661086" y="3886200"/>
                <a:ext cx="1676400" cy="1676400"/>
              </a:xfrm>
              <a:prstGeom prst="rect">
                <a:avLst/>
              </a:prstGeom>
              <a:solidFill>
                <a:srgbClr val="00FFCC"/>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255372" y="3161271"/>
                <a:ext cx="1243914" cy="1101813"/>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99286" y="3200400"/>
                <a:ext cx="1244600" cy="1066800"/>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grpSp>
        <p:pic>
          <p:nvPicPr>
            <p:cNvPr id="29" name="Picture 3" descr="C:\Users\hieuankem\Desktop\Untitled.jpg"/>
            <p:cNvPicPr>
              <a:picLocks noChangeAspect="1" noChangeArrowheads="1"/>
            </p:cNvPicPr>
            <p:nvPr/>
          </p:nvPicPr>
          <p:blipFill>
            <a:blip r:embed="rId4" cstate="print"/>
            <a:srcRect/>
            <a:stretch>
              <a:fillRect/>
            </a:stretch>
          </p:blipFill>
          <p:spPr bwMode="auto">
            <a:xfrm>
              <a:off x="838201" y="4035136"/>
              <a:ext cx="1295400" cy="1413164"/>
            </a:xfrm>
            <a:prstGeom prst="rect">
              <a:avLst/>
            </a:prstGeom>
            <a:noFill/>
          </p:spPr>
        </p:pic>
        <p:sp>
          <p:nvSpPr>
            <p:cNvPr id="30" name="TextBox 29"/>
            <p:cNvSpPr txBox="1"/>
            <p:nvPr/>
          </p:nvSpPr>
          <p:spPr>
            <a:xfrm>
              <a:off x="339696" y="5562601"/>
              <a:ext cx="2209800" cy="1184108"/>
            </a:xfrm>
            <a:prstGeom prst="rect">
              <a:avLst/>
            </a:prstGeom>
            <a:noFill/>
          </p:spPr>
          <p:txBody>
            <a:bodyPr wrap="square" rtlCol="0">
              <a:spAutoFit/>
            </a:bodyPr>
            <a:lstStyle/>
            <a:p>
              <a:pPr algn="ctr"/>
              <a:r>
                <a:rPr lang="en-US" b="1" smtClean="0">
                  <a:latin typeface="Times New Roman" pitchFamily="18" charset="0"/>
                  <a:cs typeface="Times New Roman" pitchFamily="18" charset="0"/>
                </a:rPr>
                <a:t>Tìm hiểu tại nhà</a:t>
              </a:r>
              <a:endParaRPr lang="en-US" b="1">
                <a:latin typeface="Times New Roman" pitchFamily="18" charset="0"/>
                <a:cs typeface="Times New Roman" pitchFamily="18" charset="0"/>
              </a:endParaRPr>
            </a:p>
          </p:txBody>
        </p:sp>
      </p:grpSp>
      <p:sp>
        <p:nvSpPr>
          <p:cNvPr id="35" name="TextBox 34"/>
          <p:cNvSpPr txBox="1"/>
          <p:nvPr/>
        </p:nvSpPr>
        <p:spPr>
          <a:xfrm>
            <a:off x="3581400" y="2096869"/>
            <a:ext cx="2438400" cy="646331"/>
          </a:xfrm>
          <a:prstGeom prst="rect">
            <a:avLst/>
          </a:prstGeom>
          <a:noFill/>
        </p:spPr>
        <p:txBody>
          <a:bodyPr wrap="square" rtlCol="0">
            <a:spAutoFit/>
          </a:bodyPr>
          <a:lstStyle/>
          <a:p>
            <a:pPr algn="ctr"/>
            <a:r>
              <a:rPr lang="en-US" b="1" err="1" smtClean="0">
                <a:latin typeface="Times New Roman" pitchFamily="18" charset="0"/>
                <a:cs typeface="Times New Roman" pitchFamily="18" charset="0"/>
              </a:rPr>
              <a:t>Điền</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và</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nộp</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hồ</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sơ</a:t>
            </a:r>
            <a:endParaRPr lang="en-US" b="1" smtClean="0">
              <a:latin typeface="Times New Roman" pitchFamily="18" charset="0"/>
              <a:cs typeface="Times New Roman" pitchFamily="18" charset="0"/>
            </a:endParaRPr>
          </a:p>
          <a:p>
            <a:pPr algn="ctr"/>
            <a:r>
              <a:rPr lang="en-US" b="1" err="1" smtClean="0">
                <a:latin typeface="Times New Roman" pitchFamily="18" charset="0"/>
                <a:cs typeface="Times New Roman" pitchFamily="18" charset="0"/>
              </a:rPr>
              <a:t>trực</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tuyến</a:t>
            </a:r>
            <a:endParaRPr lang="en-US" b="1">
              <a:latin typeface="Times New Roman" pitchFamily="18" charset="0"/>
              <a:cs typeface="Times New Roman" pitchFamily="18" charset="0"/>
            </a:endParaRPr>
          </a:p>
        </p:txBody>
      </p:sp>
      <p:sp>
        <p:nvSpPr>
          <p:cNvPr id="37" name="TextBox 36"/>
          <p:cNvSpPr txBox="1"/>
          <p:nvPr/>
        </p:nvSpPr>
        <p:spPr>
          <a:xfrm>
            <a:off x="7010400" y="3288268"/>
            <a:ext cx="2133600" cy="369332"/>
          </a:xfrm>
          <a:prstGeom prst="rect">
            <a:avLst/>
          </a:prstGeom>
          <a:noFill/>
        </p:spPr>
        <p:txBody>
          <a:bodyPr wrap="square" rtlCol="0">
            <a:spAutoFit/>
          </a:bodyPr>
          <a:lstStyle/>
          <a:p>
            <a:pPr algn="ctr"/>
            <a:r>
              <a:rPr lang="en-US" b="1" smtClean="0">
                <a:latin typeface="Times New Roman" pitchFamily="18" charset="0"/>
                <a:cs typeface="Times New Roman" pitchFamily="18" charset="0"/>
              </a:rPr>
              <a:t>Điểm nộp hồ sơ</a:t>
            </a:r>
          </a:p>
        </p:txBody>
      </p:sp>
      <p:grpSp>
        <p:nvGrpSpPr>
          <p:cNvPr id="42" name="Group 41"/>
          <p:cNvGrpSpPr/>
          <p:nvPr/>
        </p:nvGrpSpPr>
        <p:grpSpPr>
          <a:xfrm>
            <a:off x="914400" y="3657597"/>
            <a:ext cx="6939756" cy="1371600"/>
            <a:chOff x="1142886" y="5055765"/>
            <a:chExt cx="4724514" cy="566257"/>
          </a:xfrm>
        </p:grpSpPr>
        <p:cxnSp>
          <p:nvCxnSpPr>
            <p:cNvPr id="43" name="Straight Connector 42"/>
            <p:cNvCxnSpPr/>
            <p:nvPr/>
          </p:nvCxnSpPr>
          <p:spPr>
            <a:xfrm>
              <a:off x="1142886" y="5233668"/>
              <a:ext cx="0" cy="388354"/>
            </a:xfrm>
            <a:prstGeom prst="line">
              <a:avLst/>
            </a:prstGeom>
            <a:ln w="38100">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p:nvPr/>
          </p:nvCxnSpPr>
          <p:spPr>
            <a:xfrm flipV="1">
              <a:off x="5867400" y="5055765"/>
              <a:ext cx="0" cy="564669"/>
            </a:xfrm>
            <a:prstGeom prst="straightConnector1">
              <a:avLst/>
            </a:prstGeom>
            <a:ln w="381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5" name="Straight Connector 44"/>
            <p:cNvCxnSpPr/>
            <p:nvPr/>
          </p:nvCxnSpPr>
          <p:spPr>
            <a:xfrm>
              <a:off x="1142886" y="5622022"/>
              <a:ext cx="4724514" cy="0"/>
            </a:xfrm>
            <a:prstGeom prst="line">
              <a:avLst/>
            </a:prstGeom>
            <a:ln w="38100"/>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62705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500"/>
                                        <p:tgtEl>
                                          <p:spTgt spid="27"/>
                                        </p:tgtEl>
                                      </p:cBhvr>
                                    </p:animEffect>
                                  </p:childTnLst>
                                </p:cTn>
                              </p:par>
                              <p:par>
                                <p:cTn id="18" presetID="4" presetClass="entr" presetSubtype="16"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ox(in)">
                                      <p:cBhvr>
                                        <p:cTn id="20" dur="500"/>
                                        <p:tgtEl>
                                          <p:spTgt spid="2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in)">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ox(in)">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ox(in)">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077467"/>
          </a:xfrm>
          <a:prstGeom prst="rect">
            <a:avLst/>
          </a:prstGeom>
        </p:spPr>
      </p:pic>
      <p:sp>
        <p:nvSpPr>
          <p:cNvPr id="5" name="Title 1"/>
          <p:cNvSpPr>
            <a:spLocks noGrp="1"/>
          </p:cNvSpPr>
          <p:nvPr>
            <p:ph type="title"/>
          </p:nvPr>
        </p:nvSpPr>
        <p:spPr>
          <a:xfrm>
            <a:off x="457200" y="152400"/>
            <a:ext cx="8229600" cy="715962"/>
          </a:xfrm>
          <a:solidFill>
            <a:srgbClr val="FFFF00"/>
          </a:solidFill>
        </p:spPr>
        <p:txBody>
          <a:bodyPr>
            <a:normAutofit/>
          </a:bodyPr>
          <a:lstStyle/>
          <a:p>
            <a:r>
              <a:rPr lang="en-US" sz="2000" b="1" smtClean="0">
                <a:solidFill>
                  <a:srgbClr val="FF0000"/>
                </a:solidFill>
                <a:latin typeface="Times New Roman" pitchFamily="18" charset="0"/>
                <a:cs typeface="Times New Roman" pitchFamily="18" charset="0"/>
              </a:rPr>
              <a:t>TRANG TUYỂN SINH ĐẦU CẤP CỦA TP HÀ NỘI</a:t>
            </a:r>
            <a:br>
              <a:rPr lang="en-US" sz="2000" b="1" smtClean="0">
                <a:solidFill>
                  <a:srgbClr val="FF0000"/>
                </a:solidFill>
                <a:latin typeface="Times New Roman" pitchFamily="18" charset="0"/>
                <a:cs typeface="Times New Roman" pitchFamily="18" charset="0"/>
              </a:rPr>
            </a:br>
            <a:r>
              <a:rPr lang="en-US" sz="2000" b="1" smtClean="0">
                <a:solidFill>
                  <a:srgbClr val="FF0000"/>
                </a:solidFill>
                <a:latin typeface="Times New Roman" pitchFamily="18" charset="0"/>
                <a:cs typeface="Times New Roman" pitchFamily="18" charset="0"/>
              </a:rPr>
              <a:t>Địa chỉ: tsdaucap.hanoi.gov.vn</a:t>
            </a:r>
            <a:endParaRPr lang="en-US"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5572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FFFF00"/>
          </a:solidFill>
        </p:spPr>
        <p:txBody>
          <a:bodyPr>
            <a:noAutofit/>
          </a:bodyPr>
          <a:lstStyle/>
          <a:p>
            <a:r>
              <a:rPr lang="en-US" sz="2400" b="1" dirty="0" smtClean="0">
                <a:solidFill>
                  <a:srgbClr val="FF0000"/>
                </a:solidFill>
                <a:latin typeface="Times New Roman" pitchFamily="18" charset="0"/>
                <a:cs typeface="Times New Roman" pitchFamily="18" charset="0"/>
              </a:rPr>
              <a:t>LỢI ÍCH THAM GIA DỊCH VỤ CÔNG TRỰC TUYẾN </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MỨC ĐỘ 3 VÀ MỨC ĐỘ 4</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228600" y="1600200"/>
            <a:ext cx="8763000" cy="4247317"/>
          </a:xfrm>
          <a:prstGeom prst="rect">
            <a:avLst/>
          </a:prstGeom>
        </p:spPr>
        <p:txBody>
          <a:bodyPr wrap="square">
            <a:spAutoFit/>
          </a:bodyPr>
          <a:lstStyle/>
          <a:p>
            <a:pPr algn="just">
              <a:spcBef>
                <a:spcPts val="1200"/>
              </a:spcBef>
            </a:pPr>
            <a:r>
              <a:rPr lang="en-US" sz="2400" b="1" smtClean="0">
                <a:latin typeface="Times New Roman" pitchFamily="18" charset="0"/>
                <a:cs typeface="Times New Roman" pitchFamily="18" charset="0"/>
              </a:rPr>
              <a:t>1. </a:t>
            </a:r>
            <a:r>
              <a:rPr lang="en-US" sz="2400" smtClean="0">
                <a:latin typeface="Times New Roman" pitchFamily="18" charset="0"/>
                <a:cs typeface="Times New Roman" pitchFamily="18" charset="0"/>
              </a:rPr>
              <a:t>Đẩy mạnh cải cách hành chính, đảm bảo liên thông, công khai minh bạch thông tin trong quá trình giải quyết các thủ tục hành chính.</a:t>
            </a:r>
          </a:p>
          <a:p>
            <a:pPr algn="just">
              <a:spcBef>
                <a:spcPts val="1200"/>
              </a:spcBef>
            </a:pPr>
            <a:r>
              <a:rPr lang="en-US" sz="2400" b="1" smtClean="0">
                <a:latin typeface="Times New Roman" pitchFamily="18" charset="0"/>
                <a:cs typeface="Times New Roman" pitchFamily="18" charset="0"/>
              </a:rPr>
              <a:t>2. </a:t>
            </a:r>
            <a:r>
              <a:rPr lang="en-US" sz="2400" smtClean="0">
                <a:latin typeface="Times New Roman" pitchFamily="18" charset="0"/>
                <a:cs typeface="Times New Roman" pitchFamily="18" charset="0"/>
              </a:rPr>
              <a:t>Công dân, doanh nghiệp có thể đăng ký hồ sơ trực tuyến mọi lúc, mọi nơi, tra cứu thông tin về thủ tục, tình trạng hồ sơ nhanh chóng, thuận lợi.</a:t>
            </a:r>
            <a:endParaRPr lang="en-US" sz="2400">
              <a:latin typeface="Times New Roman" pitchFamily="18" charset="0"/>
              <a:cs typeface="Times New Roman" pitchFamily="18" charset="0"/>
            </a:endParaRPr>
          </a:p>
          <a:p>
            <a:pPr>
              <a:spcBef>
                <a:spcPts val="1200"/>
              </a:spcBef>
            </a:pPr>
            <a:r>
              <a:rPr lang="en-US" sz="2400" b="1" smtClean="0">
                <a:latin typeface="Times New Roman" pitchFamily="18" charset="0"/>
                <a:cs typeface="Times New Roman" pitchFamily="18" charset="0"/>
              </a:rPr>
              <a:t>3. </a:t>
            </a:r>
            <a:r>
              <a:rPr lang="en-US" sz="2400" smtClean="0">
                <a:latin typeface="Times New Roman" pitchFamily="18" charset="0"/>
                <a:cs typeface="Times New Roman" pitchFamily="18" charset="0"/>
              </a:rPr>
              <a:t>Thủ tục đơn giản, thuận tiện, chỉ sau vài thao tác đơn giản trên máy tính hoặc thiết bị di động kết nối mạng Internet, hồ sơ đã được gửi tới cơ quan Nhà nước có thẩm quyền.</a:t>
            </a:r>
            <a:endParaRPr lang="en-US" sz="2400">
              <a:latin typeface="Times New Roman" pitchFamily="18" charset="0"/>
              <a:cs typeface="Times New Roman" pitchFamily="18" charset="0"/>
            </a:endParaRPr>
          </a:p>
          <a:p>
            <a:pPr>
              <a:spcBef>
                <a:spcPts val="1200"/>
              </a:spcBef>
            </a:pPr>
            <a:r>
              <a:rPr lang="en-US" sz="2400" b="1" smtClean="0">
                <a:latin typeface="Times New Roman" pitchFamily="18" charset="0"/>
                <a:cs typeface="Times New Roman" pitchFamily="18" charset="0"/>
              </a:rPr>
              <a:t>4. </a:t>
            </a:r>
            <a:r>
              <a:rPr lang="en-US" sz="2400" smtClean="0">
                <a:latin typeface="Times New Roman" pitchFamily="18" charset="0"/>
                <a:cs typeface="Times New Roman" pitchFamily="18" charset="0"/>
              </a:rPr>
              <a:t>Rút ngắn thời gian giải quyết hồ sơ, giảm giấy tờ, giảm công sức và thời gian đi lại, tiết kiệm chi phí cho người dân, doanh nghiệp.</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45045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media.kinhtedothi.vn/499/2016/11/24/Hapulico4.JPG"/>
          <p:cNvPicPr>
            <a:picLocks noChangeAspect="1" noChangeArrowheads="1"/>
          </p:cNvPicPr>
          <p:nvPr/>
        </p:nvPicPr>
        <p:blipFill>
          <a:blip r:embed="rId2"/>
          <a:srcRect/>
          <a:stretch>
            <a:fillRect/>
          </a:stretch>
        </p:blipFill>
        <p:spPr bwMode="auto">
          <a:xfrm>
            <a:off x="23274" y="0"/>
            <a:ext cx="9050386" cy="5545420"/>
          </a:xfrm>
          <a:prstGeom prst="rect">
            <a:avLst/>
          </a:prstGeom>
          <a:noFill/>
        </p:spPr>
      </p:pic>
      <p:sp>
        <p:nvSpPr>
          <p:cNvPr id="6" name="TextBox 5"/>
          <p:cNvSpPr txBox="1"/>
          <p:nvPr/>
        </p:nvSpPr>
        <p:spPr>
          <a:xfrm>
            <a:off x="152400" y="5715000"/>
            <a:ext cx="8991600" cy="1200329"/>
          </a:xfrm>
          <a:prstGeom prst="rect">
            <a:avLst/>
          </a:prstGeom>
          <a:noFill/>
        </p:spPr>
        <p:txBody>
          <a:bodyPr wrap="square" rtlCol="0">
            <a:spAutoFit/>
          </a:bodyPr>
          <a:lstStyle/>
          <a:p>
            <a:pPr algn="ctr" fontAlgn="base"/>
            <a:r>
              <a:rPr lang="en-US" sz="2400" i="1" smtClean="0">
                <a:latin typeface="Times New Roman" pitchFamily="18" charset="0"/>
                <a:cs typeface="Times New Roman" pitchFamily="18" charset="0"/>
              </a:rPr>
              <a:t>Lễ </a:t>
            </a:r>
            <a:r>
              <a:rPr lang="vi-VN" sz="2400" i="1" smtClean="0">
                <a:latin typeface="Times New Roman" pitchFamily="18" charset="0"/>
                <a:cs typeface="Times New Roman" pitchFamily="18" charset="0"/>
              </a:rPr>
              <a:t> </a:t>
            </a:r>
            <a:r>
              <a:rPr lang="en-US" sz="2400" i="1" smtClean="0">
                <a:latin typeface="Times New Roman" pitchFamily="18" charset="0"/>
                <a:cs typeface="Times New Roman" pitchFamily="18" charset="0"/>
              </a:rPr>
              <a:t>k</a:t>
            </a:r>
            <a:r>
              <a:rPr lang="vi-VN" sz="2400" i="1" smtClean="0">
                <a:latin typeface="Times New Roman" pitchFamily="18" charset="0"/>
                <a:cs typeface="Times New Roman" pitchFamily="18" charset="0"/>
              </a:rPr>
              <a:t>hánh </a:t>
            </a:r>
            <a:r>
              <a:rPr lang="en-US" sz="2400" i="1" smtClean="0">
                <a:latin typeface="Times New Roman" pitchFamily="18" charset="0"/>
                <a:cs typeface="Times New Roman" pitchFamily="18" charset="0"/>
              </a:rPr>
              <a:t>t</a:t>
            </a:r>
            <a:r>
              <a:rPr lang="vi-VN" sz="2400" i="1" smtClean="0">
                <a:latin typeface="Times New Roman" pitchFamily="18" charset="0"/>
                <a:cs typeface="Times New Roman" pitchFamily="18" charset="0"/>
              </a:rPr>
              <a:t>hành Khu dân cư điện tử Hapulico </a:t>
            </a:r>
            <a:endParaRPr lang="en-US" sz="2400" i="1" smtClean="0">
              <a:latin typeface="Times New Roman" pitchFamily="18" charset="0"/>
              <a:cs typeface="Times New Roman" pitchFamily="18" charset="0"/>
            </a:endParaRPr>
          </a:p>
          <a:p>
            <a:pPr algn="ctr" fontAlgn="base"/>
            <a:r>
              <a:rPr lang="vi-VN" sz="2400" i="1" smtClean="0">
                <a:latin typeface="Times New Roman" pitchFamily="18" charset="0"/>
                <a:cs typeface="Times New Roman" pitchFamily="18" charset="0"/>
              </a:rPr>
              <a:t>tại phường Thanh Xuân Trung.</a:t>
            </a:r>
            <a:br>
              <a:rPr lang="vi-VN" sz="2400" i="1" smtClean="0">
                <a:latin typeface="Times New Roman" pitchFamily="18" charset="0"/>
                <a:cs typeface="Times New Roman" pitchFamily="18" charset="0"/>
              </a:rPr>
            </a:br>
            <a:endParaRPr lang="en-US" sz="2400" i="1">
              <a:latin typeface="Times New Roman" pitchFamily="18" charset="0"/>
              <a:cs typeface="Times New Roman" pitchFamily="18" charset="0"/>
            </a:endParaRPr>
          </a:p>
        </p:txBody>
      </p:sp>
    </p:spTree>
    <p:extLst>
      <p:ext uri="{BB962C8B-B14F-4D97-AF65-F5344CB8AC3E}">
        <p14:creationId xmlns:p14="http://schemas.microsoft.com/office/powerpoint/2010/main" val="634126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19800"/>
            <a:ext cx="7924800" cy="830997"/>
          </a:xfrm>
          <a:prstGeom prst="rect">
            <a:avLst/>
          </a:prstGeom>
          <a:noFill/>
        </p:spPr>
        <p:txBody>
          <a:bodyPr wrap="square" rtlCol="0">
            <a:spAutoFit/>
          </a:bodyPr>
          <a:lstStyle/>
          <a:p>
            <a:pPr algn="ctr"/>
            <a:r>
              <a:rPr lang="vi-VN" sz="2400" i="1">
                <a:latin typeface="+mj-lt"/>
              </a:rPr>
              <a:t>Người dân làm thủ tục hành </a:t>
            </a:r>
            <a:r>
              <a:rPr lang="vi-VN" sz="2400" i="1" smtClean="0">
                <a:latin typeface="+mj-lt"/>
              </a:rPr>
              <a:t>ch</a:t>
            </a:r>
            <a:r>
              <a:rPr lang="en-US" sz="2400" i="1" smtClean="0">
                <a:latin typeface="+mj-lt"/>
              </a:rPr>
              <a:t>ính</a:t>
            </a:r>
            <a:r>
              <a:rPr lang="vi-VN" sz="2400" i="1" smtClean="0">
                <a:latin typeface="+mj-lt"/>
              </a:rPr>
              <a:t> trực tu</a:t>
            </a:r>
            <a:r>
              <a:rPr lang="en-US" sz="2400" i="1" smtClean="0">
                <a:latin typeface="+mj-lt"/>
              </a:rPr>
              <a:t>yến</a:t>
            </a:r>
            <a:r>
              <a:rPr lang="vi-VN" sz="2400" i="1" smtClean="0">
                <a:latin typeface="+mj-lt"/>
              </a:rPr>
              <a:t> </a:t>
            </a:r>
            <a:r>
              <a:rPr lang="vi-VN" sz="2400" i="1">
                <a:latin typeface="+mj-lt"/>
              </a:rPr>
              <a:t>tại Khu dân cư điện tử </a:t>
            </a:r>
            <a:r>
              <a:rPr lang="vi-VN" sz="2400" i="1" smtClean="0">
                <a:latin typeface="+mj-lt"/>
              </a:rPr>
              <a:t>Hapulico</a:t>
            </a:r>
            <a:r>
              <a:rPr lang="en-US" sz="2400" i="1" smtClean="0">
                <a:latin typeface="+mj-lt"/>
              </a:rPr>
              <a:t> dưới sự hướng dẫn của cộng tác viên</a:t>
            </a:r>
            <a:endParaRPr lang="en-US" sz="2400" i="1">
              <a:latin typeface="+mj-lt"/>
            </a:endParaRPr>
          </a:p>
        </p:txBody>
      </p:sp>
      <p:pic>
        <p:nvPicPr>
          <p:cNvPr id="102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11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51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17"/>
            <a:ext cx="9144000" cy="6846826"/>
          </a:xfrm>
          <a:prstGeom prst="rect">
            <a:avLst/>
          </a:prstGeom>
        </p:spPr>
      </p:pic>
      <p:sp>
        <p:nvSpPr>
          <p:cNvPr id="5" name="TextBox 4"/>
          <p:cNvSpPr txBox="1"/>
          <p:nvPr/>
        </p:nvSpPr>
        <p:spPr>
          <a:xfrm>
            <a:off x="0" y="5943600"/>
            <a:ext cx="9067800" cy="830997"/>
          </a:xfrm>
          <a:prstGeom prst="rect">
            <a:avLst/>
          </a:prstGeom>
          <a:solidFill>
            <a:schemeClr val="bg1"/>
          </a:solidFill>
        </p:spPr>
        <p:txBody>
          <a:bodyPr wrap="square" rtlCol="0">
            <a:spAutoFit/>
          </a:bodyPr>
          <a:lstStyle/>
          <a:p>
            <a:pPr algn="ctr">
              <a:lnSpc>
                <a:spcPct val="120000"/>
              </a:lnSpc>
            </a:pPr>
            <a:r>
              <a:rPr lang="en-US" sz="2000" b="1" smtClean="0"/>
              <a:t>Chủ tịch UBND TP Hà Nội Ông Nguyễn Đức Chung đã khai trương hệ thống dịch vụ công mức độ 3 cấp phường</a:t>
            </a:r>
            <a:endParaRPr lang="en-US" sz="2000" b="1"/>
          </a:p>
        </p:txBody>
      </p:sp>
    </p:spTree>
    <p:extLst>
      <p:ext uri="{BB962C8B-B14F-4D97-AF65-F5344CB8AC3E}">
        <p14:creationId xmlns:p14="http://schemas.microsoft.com/office/powerpoint/2010/main" val="808889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9195" cy="5715000"/>
          </a:xfrm>
          <a:prstGeom prst="rect">
            <a:avLst/>
          </a:prstGeom>
        </p:spPr>
      </p:pic>
      <p:sp>
        <p:nvSpPr>
          <p:cNvPr id="3" name="TextBox 2"/>
          <p:cNvSpPr txBox="1"/>
          <p:nvPr/>
        </p:nvSpPr>
        <p:spPr>
          <a:xfrm>
            <a:off x="609600" y="5867400"/>
            <a:ext cx="7924800" cy="830997"/>
          </a:xfrm>
          <a:prstGeom prst="rect">
            <a:avLst/>
          </a:prstGeom>
          <a:noFill/>
        </p:spPr>
        <p:txBody>
          <a:bodyPr wrap="square" rtlCol="0">
            <a:spAutoFit/>
          </a:bodyPr>
          <a:lstStyle/>
          <a:p>
            <a:pPr algn="ctr"/>
            <a:r>
              <a:rPr lang="vi-VN" sz="2400" i="1">
                <a:latin typeface="+mj-lt"/>
              </a:rPr>
              <a:t>Người dân làm thủ tục hành </a:t>
            </a:r>
            <a:r>
              <a:rPr lang="en-US" sz="2400" i="1" smtClean="0">
                <a:latin typeface="+mj-lt"/>
              </a:rPr>
              <a:t>chính</a:t>
            </a:r>
            <a:r>
              <a:rPr lang="vi-VN" sz="2400" i="1" smtClean="0">
                <a:latin typeface="+mj-lt"/>
              </a:rPr>
              <a:t> trực </a:t>
            </a:r>
            <a:r>
              <a:rPr lang="vi-VN" sz="2400" i="1">
                <a:latin typeface="+mj-lt"/>
              </a:rPr>
              <a:t>tuyến tại Khu dân cư điện tử </a:t>
            </a:r>
            <a:r>
              <a:rPr lang="en-US" sz="2400" i="1" smtClean="0">
                <a:latin typeface="+mj-lt"/>
              </a:rPr>
              <a:t>phường Hạ Đình</a:t>
            </a:r>
            <a:endParaRPr lang="en-US" sz="2400" i="1">
              <a:latin typeface="+mj-lt"/>
            </a:endParaRPr>
          </a:p>
        </p:txBody>
      </p:sp>
    </p:spTree>
    <p:extLst>
      <p:ext uri="{BB962C8B-B14F-4D97-AF65-F5344CB8AC3E}">
        <p14:creationId xmlns:p14="http://schemas.microsoft.com/office/powerpoint/2010/main" val="120914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828800"/>
            <a:ext cx="8839200" cy="1905000"/>
          </a:xfrm>
        </p:spPr>
        <p:style>
          <a:lnRef idx="1">
            <a:schemeClr val="accent3"/>
          </a:lnRef>
          <a:fillRef idx="2">
            <a:schemeClr val="accent3"/>
          </a:fillRef>
          <a:effectRef idx="1">
            <a:schemeClr val="accent3"/>
          </a:effectRef>
          <a:fontRef idx="minor">
            <a:schemeClr val="dk1"/>
          </a:fontRef>
        </p:style>
        <p:txBody>
          <a:bodyPr>
            <a:normAutofit/>
          </a:bodyPr>
          <a:lstStyle/>
          <a:p>
            <a:r>
              <a:rPr lang="en-US" b="1">
                <a:solidFill>
                  <a:srgbClr val="FF0000"/>
                </a:solidFill>
              </a:rPr>
              <a:t>DỊCH VỤ CÔNG TRỰC TUYẾN </a:t>
            </a:r>
            <a:r>
              <a:rPr lang="en-US" b="1" smtClean="0">
                <a:solidFill>
                  <a:srgbClr val="FF0000"/>
                </a:solidFill>
              </a:rPr>
              <a:t/>
            </a:r>
            <a:br>
              <a:rPr lang="en-US" b="1" smtClean="0">
                <a:solidFill>
                  <a:srgbClr val="FF0000"/>
                </a:solidFill>
              </a:rPr>
            </a:br>
            <a:r>
              <a:rPr lang="en-US" b="1" smtClean="0">
                <a:solidFill>
                  <a:srgbClr val="FF0000"/>
                </a:solidFill>
              </a:rPr>
              <a:t>MỨC </a:t>
            </a:r>
            <a:r>
              <a:rPr lang="en-US" b="1">
                <a:solidFill>
                  <a:srgbClr val="FF0000"/>
                </a:solidFill>
              </a:rPr>
              <a:t>ĐỘ </a:t>
            </a:r>
            <a:r>
              <a:rPr lang="en-US" b="1" smtClean="0">
                <a:solidFill>
                  <a:srgbClr val="FF0000"/>
                </a:solidFill>
              </a:rPr>
              <a:t>3,4</a:t>
            </a:r>
            <a:endParaRPr lang="en-US">
              <a:solidFill>
                <a:srgbClr val="FF0000"/>
              </a:solidFill>
            </a:endParaRPr>
          </a:p>
        </p:txBody>
      </p:sp>
    </p:spTree>
    <p:extLst>
      <p:ext uri="{BB962C8B-B14F-4D97-AF65-F5344CB8AC3E}">
        <p14:creationId xmlns:p14="http://schemas.microsoft.com/office/powerpoint/2010/main" val="2661991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7935"/>
            <a:ext cx="9116291" cy="461665"/>
          </a:xfrm>
          <a:prstGeom prst="rect">
            <a:avLst/>
          </a:prstGeom>
          <a:solidFill>
            <a:srgbClr val="FFFF00"/>
          </a:solid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DỊCH VỤ CÔNG TRỰC TUYẾN THÀNH PHỐ HÀ NỘI</a:t>
            </a:r>
            <a:endParaRPr lang="en-US" sz="2400" b="1">
              <a:solidFill>
                <a:srgbClr val="FF0000"/>
              </a:solidFill>
              <a:latin typeface="Times New Roman" pitchFamily="18" charset="0"/>
              <a:cs typeface="Times New Roman"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9547"/>
            <a:ext cx="8915400" cy="5346053"/>
          </a:xfrm>
          <a:prstGeom prst="rect">
            <a:avLst/>
          </a:prstGeom>
        </p:spPr>
      </p:pic>
      <p:sp>
        <p:nvSpPr>
          <p:cNvPr id="3" name="Rectangle 2"/>
          <p:cNvSpPr/>
          <p:nvPr/>
        </p:nvSpPr>
        <p:spPr>
          <a:xfrm>
            <a:off x="1680690" y="710625"/>
            <a:ext cx="5754909" cy="584775"/>
          </a:xfrm>
          <a:prstGeom prst="rect">
            <a:avLst/>
          </a:prstGeom>
        </p:spPr>
        <p:txBody>
          <a:bodyPr wrap="none">
            <a:spAutoFit/>
          </a:bodyPr>
          <a:lstStyle/>
          <a:p>
            <a:r>
              <a:rPr lang="en-US" sz="3200" b="1">
                <a:solidFill>
                  <a:schemeClr val="tx2"/>
                </a:solidFill>
                <a:latin typeface="Times New Roman" pitchFamily="18" charset="0"/>
                <a:cs typeface="Times New Roman" pitchFamily="18" charset="0"/>
              </a:rPr>
              <a:t>https://dichvucong.hanoi.gov.vn</a:t>
            </a:r>
            <a:endParaRPr lang="en-US" sz="3200">
              <a:solidFill>
                <a:schemeClr val="tx2"/>
              </a:solidFill>
            </a:endParaRPr>
          </a:p>
        </p:txBody>
      </p:sp>
    </p:spTree>
    <p:extLst>
      <p:ext uri="{BB962C8B-B14F-4D97-AF65-F5344CB8AC3E}">
        <p14:creationId xmlns:p14="http://schemas.microsoft.com/office/powerpoint/2010/main" val="174255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757534"/>
            <a:ext cx="7488204" cy="461665"/>
          </a:xfrm>
          <a:prstGeom prst="rect">
            <a:avLst/>
          </a:prstGeom>
          <a:noFill/>
        </p:spPr>
        <p:txBody>
          <a:bodyPr wrap="none" rtlCol="0">
            <a:spAutoFit/>
          </a:bodyPr>
          <a:lstStyle/>
          <a:p>
            <a:r>
              <a:rPr lang="en-US" sz="2400" b="1" smtClean="0">
                <a:latin typeface="Times New Roman" pitchFamily="18" charset="0"/>
                <a:cs typeface="Times New Roman" pitchFamily="18" charset="0"/>
              </a:rPr>
              <a:t>Bước 1</a:t>
            </a:r>
            <a:r>
              <a:rPr lang="en-US" sz="2400" smtClean="0">
                <a:latin typeface="Times New Roman" pitchFamily="18" charset="0"/>
                <a:cs typeface="Times New Roman" pitchFamily="18" charset="0"/>
              </a:rPr>
              <a:t>: Truy </a:t>
            </a:r>
            <a:r>
              <a:rPr lang="en-US" sz="2400" dirty="0" err="1" smtClean="0">
                <a:latin typeface="Times New Roman" pitchFamily="18" charset="0"/>
                <a:cs typeface="Times New Roman" pitchFamily="18" charset="0"/>
              </a:rPr>
              <a:t>cập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b="1" dirty="0">
                <a:solidFill>
                  <a:schemeClr val="tx2"/>
                </a:solidFill>
                <a:latin typeface="Times New Roman" pitchFamily="18" charset="0"/>
                <a:cs typeface="Times New Roman" pitchFamily="18" charset="0"/>
              </a:rPr>
              <a:t>https://</a:t>
            </a:r>
            <a:r>
              <a:rPr lang="en-US" sz="2400" b="1" dirty="0" err="1" smtClean="0">
                <a:solidFill>
                  <a:schemeClr val="tx2"/>
                </a:solidFill>
                <a:latin typeface="Times New Roman" pitchFamily="18" charset="0"/>
                <a:cs typeface="Times New Roman" pitchFamily="18" charset="0"/>
              </a:rPr>
              <a:t>dichvucong.hanoi.gov.vn</a:t>
            </a:r>
            <a:endParaRPr lang="en-US" sz="2400" b="1" dirty="0" smtClean="0">
              <a:solidFill>
                <a:schemeClr val="tx2"/>
              </a:solidFill>
              <a:latin typeface="Times New Roman" pitchFamily="18" charset="0"/>
              <a:cs typeface="Times New Roman"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483131"/>
          </a:xfrm>
          <a:prstGeom prst="rect">
            <a:avLst/>
          </a:prstGeom>
        </p:spPr>
      </p:pic>
      <p:sp>
        <p:nvSpPr>
          <p:cNvPr id="5" name="TextBox 4"/>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DẪN TẠO TÀI KHOẢN</a:t>
            </a:r>
          </a:p>
        </p:txBody>
      </p:sp>
    </p:spTree>
    <p:extLst>
      <p:ext uri="{BB962C8B-B14F-4D97-AF65-F5344CB8AC3E}">
        <p14:creationId xmlns:p14="http://schemas.microsoft.com/office/powerpoint/2010/main" val="41463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DẪN TẠO TÀI KHOẢN</a:t>
            </a:r>
          </a:p>
        </p:txBody>
      </p:sp>
      <p:sp>
        <p:nvSpPr>
          <p:cNvPr id="6" name="TextBox 5"/>
          <p:cNvSpPr txBox="1"/>
          <p:nvPr/>
        </p:nvSpPr>
        <p:spPr>
          <a:xfrm>
            <a:off x="152400" y="762000"/>
            <a:ext cx="4818948" cy="461665"/>
          </a:xfrm>
          <a:prstGeom prst="rect">
            <a:avLst/>
          </a:prstGeom>
          <a:noFill/>
        </p:spPr>
        <p:txBody>
          <a:bodyPr wrap="none" rtlCol="0">
            <a:spAutoFit/>
          </a:bodyPr>
          <a:lstStyle/>
          <a:p>
            <a:r>
              <a:rPr lang="en-US" sz="2400" b="1" err="1" smtClean="0">
                <a:latin typeface="Times New Roman" pitchFamily="18" charset="0"/>
                <a:cs typeface="Times New Roman" pitchFamily="18" charset="0"/>
              </a:rPr>
              <a:t>Bước</a:t>
            </a:r>
            <a:r>
              <a:rPr lang="en-US" sz="2400" b="1" smtClean="0">
                <a:latin typeface="Times New Roman" pitchFamily="18" charset="0"/>
                <a:cs typeface="Times New Roman" pitchFamily="18" charset="0"/>
              </a:rPr>
              <a:t> 2</a:t>
            </a:r>
            <a:r>
              <a:rPr lang="en-US" sz="240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ký</a:t>
            </a:r>
            <a:endParaRPr lang="en-US" sz="2400" dirty="0" smtClean="0">
              <a:latin typeface="Times New Roman" pitchFamily="18" charset="0"/>
              <a:cs typeface="Times New Roman" pitchFamily="18" charset="0"/>
            </a:endParaRPr>
          </a:p>
        </p:txBody>
      </p:sp>
      <p:cxnSp>
        <p:nvCxnSpPr>
          <p:cNvPr id="7" name="Straight Arrow Connector 6"/>
          <p:cNvCxnSpPr/>
          <p:nvPr/>
        </p:nvCxnSpPr>
        <p:spPr>
          <a:xfrm flipV="1">
            <a:off x="4114800" y="5334000"/>
            <a:ext cx="653034" cy="381000"/>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flipV="1">
            <a:off x="5486400" y="5870551"/>
            <a:ext cx="653034" cy="381000"/>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4940720"/>
          </a:xfrm>
          <a:prstGeom prst="rect">
            <a:avLst/>
          </a:prstGeom>
        </p:spPr>
      </p:pic>
      <p:cxnSp>
        <p:nvCxnSpPr>
          <p:cNvPr id="5" name="Straight Arrow Connector 4"/>
          <p:cNvCxnSpPr/>
          <p:nvPr/>
        </p:nvCxnSpPr>
        <p:spPr>
          <a:xfrm>
            <a:off x="8382000" y="1223665"/>
            <a:ext cx="381000" cy="60513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696200" y="1862959"/>
            <a:ext cx="381000" cy="60513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05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7148"/>
            <a:ext cx="9144000" cy="4492651"/>
          </a:xfrm>
          <a:prstGeom prst="rect">
            <a:avLst/>
          </a:prstGeom>
        </p:spPr>
      </p:pic>
      <p:sp>
        <p:nvSpPr>
          <p:cNvPr id="4" name="TextBox 3"/>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DẪN TẠO TÀI KHOẢN</a:t>
            </a:r>
          </a:p>
        </p:txBody>
      </p:sp>
      <p:sp>
        <p:nvSpPr>
          <p:cNvPr id="6" name="TextBox 5"/>
          <p:cNvSpPr txBox="1"/>
          <p:nvPr/>
        </p:nvSpPr>
        <p:spPr>
          <a:xfrm>
            <a:off x="152400" y="762000"/>
            <a:ext cx="5014514" cy="461665"/>
          </a:xfrm>
          <a:prstGeom prst="rect">
            <a:avLst/>
          </a:prstGeom>
          <a:noFill/>
        </p:spPr>
        <p:txBody>
          <a:bodyPr wrap="none" rtlCol="0">
            <a:spAutoFit/>
          </a:bodyPr>
          <a:lstStyle/>
          <a:p>
            <a:r>
              <a:rPr lang="en-US" sz="2400" b="1" err="1" smtClean="0">
                <a:latin typeface="Times New Roman" pitchFamily="18" charset="0"/>
                <a:cs typeface="Times New Roman" pitchFamily="18" charset="0"/>
              </a:rPr>
              <a:t>Bước</a:t>
            </a:r>
            <a:r>
              <a:rPr lang="en-US" sz="2400" b="1" smtClean="0">
                <a:latin typeface="Times New Roman" pitchFamily="18" charset="0"/>
                <a:cs typeface="Times New Roman" pitchFamily="18" charset="0"/>
              </a:rPr>
              <a:t> 3</a:t>
            </a:r>
            <a:r>
              <a:rPr lang="en-US" sz="240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đăng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ký</a:t>
            </a:r>
            <a:endParaRPr lang="en-US" sz="2400" dirty="0" smtClean="0">
              <a:latin typeface="Times New Roman" pitchFamily="18" charset="0"/>
              <a:cs typeface="Times New Roman" pitchFamily="18" charset="0"/>
            </a:endParaRPr>
          </a:p>
        </p:txBody>
      </p:sp>
      <p:cxnSp>
        <p:nvCxnSpPr>
          <p:cNvPr id="7" name="Straight Arrow Connector 6"/>
          <p:cNvCxnSpPr/>
          <p:nvPr/>
        </p:nvCxnSpPr>
        <p:spPr>
          <a:xfrm flipH="1">
            <a:off x="838200" y="2083676"/>
            <a:ext cx="794766" cy="457200"/>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H="1">
            <a:off x="1632966" y="4876800"/>
            <a:ext cx="794766" cy="457200"/>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0142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repeatCount="3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repeatCount="3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81000" y="1905000"/>
            <a:ext cx="8305800" cy="2743200"/>
          </a:xfrm>
          <a:prstGeom prst="rect">
            <a:avLst/>
          </a:prstGeom>
        </p:spPr>
      </p:pic>
      <p:sp>
        <p:nvSpPr>
          <p:cNvPr id="4" name="TextBox 3"/>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DẪN TẠO TÀI KHOẢN</a:t>
            </a:r>
          </a:p>
        </p:txBody>
      </p:sp>
      <p:sp>
        <p:nvSpPr>
          <p:cNvPr id="6" name="TextBox 5"/>
          <p:cNvSpPr txBox="1"/>
          <p:nvPr/>
        </p:nvSpPr>
        <p:spPr>
          <a:xfrm>
            <a:off x="152400" y="762000"/>
            <a:ext cx="6806672" cy="461665"/>
          </a:xfrm>
          <a:prstGeom prst="rect">
            <a:avLst/>
          </a:prstGeom>
          <a:noFill/>
        </p:spPr>
        <p:txBody>
          <a:bodyPr wrap="none" rtlCol="0">
            <a:spAutoFit/>
          </a:bodyPr>
          <a:lstStyle/>
          <a:p>
            <a:r>
              <a:rPr lang="en-US" sz="2400" b="1" err="1" smtClean="0">
                <a:latin typeface="Times New Roman" pitchFamily="18" charset="0"/>
                <a:cs typeface="Times New Roman" pitchFamily="18" charset="0"/>
              </a:rPr>
              <a:t>Bước</a:t>
            </a:r>
            <a:r>
              <a:rPr lang="en-US" sz="2400" b="1" smtClean="0">
                <a:latin typeface="Times New Roman" pitchFamily="18" charset="0"/>
                <a:cs typeface="Times New Roman" pitchFamily="18" charset="0"/>
              </a:rPr>
              <a:t> 4</a:t>
            </a:r>
            <a:r>
              <a:rPr lang="en-US" sz="240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thư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gửi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tới</a:t>
            </a:r>
            <a:r>
              <a:rPr lang="en-US" sz="2400" dirty="0" smtClean="0">
                <a:latin typeface="Times New Roman" pitchFamily="18" charset="0"/>
                <a:cs typeface="Times New Roman" pitchFamily="18" charset="0"/>
              </a:rPr>
              <a:t>.</a:t>
            </a:r>
          </a:p>
        </p:txBody>
      </p:sp>
      <p:cxnSp>
        <p:nvCxnSpPr>
          <p:cNvPr id="7" name="Straight Arrow Connector 6"/>
          <p:cNvCxnSpPr/>
          <p:nvPr/>
        </p:nvCxnSpPr>
        <p:spPr>
          <a:xfrm flipH="1">
            <a:off x="1104979" y="3832334"/>
            <a:ext cx="566166" cy="381000"/>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0813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repeatCount="3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4380"/>
            <a:ext cx="9144000" cy="3882278"/>
          </a:xfrm>
          <a:prstGeom prst="rect">
            <a:avLst/>
          </a:prstGeom>
        </p:spPr>
      </p:pic>
      <p:sp>
        <p:nvSpPr>
          <p:cNvPr id="4" name="TextBox 3"/>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ĐĂNG NHẬP TÀI KHOẢN</a:t>
            </a:r>
          </a:p>
        </p:txBody>
      </p:sp>
      <p:cxnSp>
        <p:nvCxnSpPr>
          <p:cNvPr id="7" name="Straight Arrow Connector 6"/>
          <p:cNvCxnSpPr/>
          <p:nvPr/>
        </p:nvCxnSpPr>
        <p:spPr>
          <a:xfrm>
            <a:off x="7693503" y="1969601"/>
            <a:ext cx="343175" cy="389673"/>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152400" y="762000"/>
            <a:ext cx="7541103" cy="830997"/>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Bước</a:t>
            </a:r>
            <a:r>
              <a:rPr lang="en-US" sz="2400" b="1" dirty="0" smtClean="0">
                <a:latin typeface="Times New Roman" pitchFamily="18" charset="0"/>
                <a:cs typeface="Times New Roman" pitchFamily="18" charset="0"/>
              </a:rPr>
              <a:t> 1</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b="1" dirty="0">
                <a:solidFill>
                  <a:schemeClr val="tx2"/>
                </a:solidFill>
                <a:latin typeface="Times New Roman" pitchFamily="18" charset="0"/>
                <a:cs typeface="Times New Roman" pitchFamily="18" charset="0"/>
                <a:hlinkClick r:id="rId3"/>
              </a:rPr>
              <a:t>https://</a:t>
            </a:r>
            <a:r>
              <a:rPr lang="en-US" sz="2400" b="1" dirty="0" err="1" smtClean="0">
                <a:solidFill>
                  <a:schemeClr val="tx2"/>
                </a:solidFill>
                <a:latin typeface="Times New Roman" pitchFamily="18" charset="0"/>
                <a:cs typeface="Times New Roman" pitchFamily="18" charset="0"/>
                <a:hlinkClick r:id="rId3"/>
              </a:rPr>
              <a:t>dichvucong.hanoi.gov.vn</a:t>
            </a:r>
            <a:r>
              <a:rPr lang="en-US" sz="2400" b="1" dirty="0" smtClean="0">
                <a:solidFill>
                  <a:schemeClr val="tx2"/>
                </a:solidFill>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nháy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nút</a:t>
            </a:r>
            <a:r>
              <a:rPr lang="en-US" sz="2400" dirty="0" smtClean="0">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đăng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nhập</a:t>
            </a:r>
            <a:endParaRPr lang="en-US" sz="2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88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3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108" y="1524000"/>
            <a:ext cx="3829584" cy="4820323"/>
          </a:xfrm>
          <a:prstGeom prst="rect">
            <a:avLst/>
          </a:prstGeom>
        </p:spPr>
      </p:pic>
      <p:sp>
        <p:nvSpPr>
          <p:cNvPr id="4" name="TextBox 3"/>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ĐĂNG NHẬP TÀI KHOẢN</a:t>
            </a:r>
          </a:p>
        </p:txBody>
      </p:sp>
      <p:cxnSp>
        <p:nvCxnSpPr>
          <p:cNvPr id="7" name="Straight Arrow Connector 6"/>
          <p:cNvCxnSpPr/>
          <p:nvPr/>
        </p:nvCxnSpPr>
        <p:spPr>
          <a:xfrm flipH="1">
            <a:off x="4880567" y="5257800"/>
            <a:ext cx="571225" cy="453131"/>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79347" y="698542"/>
            <a:ext cx="5485797" cy="461665"/>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Bước</a:t>
            </a:r>
            <a:r>
              <a:rPr lang="en-US" sz="2400" b="1" dirty="0" smtClean="0">
                <a:latin typeface="Times New Roman" pitchFamily="18" charset="0"/>
                <a:cs typeface="Times New Roman" pitchFamily="18" charset="0"/>
              </a:rPr>
              <a:t> 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Email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khẩu</a:t>
            </a:r>
            <a:r>
              <a:rPr lang="en-US" sz="2400" dirty="0" smtClean="0">
                <a:latin typeface="Times New Roman" pitchFamily="18" charset="0"/>
                <a:cs typeface="Times New Roman" pitchFamily="18" charset="0"/>
              </a:rPr>
              <a:t>.</a:t>
            </a:r>
          </a:p>
        </p:txBody>
      </p:sp>
      <p:cxnSp>
        <p:nvCxnSpPr>
          <p:cNvPr id="6" name="Straight Arrow Connector 5"/>
          <p:cNvCxnSpPr/>
          <p:nvPr/>
        </p:nvCxnSpPr>
        <p:spPr>
          <a:xfrm flipH="1">
            <a:off x="4068123" y="3707595"/>
            <a:ext cx="571225" cy="453131"/>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flipH="1">
            <a:off x="4639348" y="4495800"/>
            <a:ext cx="571225" cy="453131"/>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7388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repeatCount="3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repeatCount="3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3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04800" y="990600"/>
            <a:ext cx="8458200" cy="4495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CÁCH  TÌM CÁC THHC CỦA SỞ GD&amp;ĐT HÀ NỘI</a:t>
            </a:r>
            <a:endParaRPr lang="en-US" sz="3600" b="1">
              <a:latin typeface="Times New Roman" pitchFamily="18" charset="0"/>
              <a:cs typeface="Times New Roman" pitchFamily="18" charset="0"/>
            </a:endParaRPr>
          </a:p>
        </p:txBody>
      </p:sp>
    </p:spTree>
    <p:extLst>
      <p:ext uri="{BB962C8B-B14F-4D97-AF65-F5344CB8AC3E}">
        <p14:creationId xmlns:p14="http://schemas.microsoft.com/office/powerpoint/2010/main" val="277127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0669" y="304800"/>
            <a:ext cx="8297143" cy="138499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smtClean="0">
                <a:solidFill>
                  <a:srgbClr val="FF0000"/>
                </a:solidFill>
                <a:latin typeface="Times New Roman" pitchFamily="18" charset="0"/>
                <a:cs typeface="Times New Roman" pitchFamily="18" charset="0"/>
              </a:rPr>
              <a:t>THÔNG BÁO SỐ 843/TB-SGDĐT </a:t>
            </a:r>
          </a:p>
          <a:p>
            <a:pPr algn="ctr"/>
            <a:endParaRPr lang="en-US" sz="2000" b="1" smtClean="0">
              <a:latin typeface="Times New Roman" pitchFamily="18" charset="0"/>
              <a:cs typeface="Times New Roman" pitchFamily="18" charset="0"/>
            </a:endParaRPr>
          </a:p>
          <a:p>
            <a:pPr algn="ctr"/>
            <a:r>
              <a:rPr lang="en-US" sz="2000" smtClean="0">
                <a:latin typeface="Times New Roman" pitchFamily="18" charset="0"/>
                <a:cs typeface="Times New Roman" pitchFamily="18" charset="0"/>
              </a:rPr>
              <a:t>VỀ VIỆC TIẾP NHẬN VÀ GIẢI QUYẾT HỒ SƠ THỦ TỤC HÀNH CHÍNH </a:t>
            </a:r>
          </a:p>
          <a:p>
            <a:pPr algn="ctr"/>
            <a:r>
              <a:rPr lang="en-US" sz="2000" smtClean="0">
                <a:latin typeface="Times New Roman" pitchFamily="18" charset="0"/>
                <a:cs typeface="Times New Roman" pitchFamily="18" charset="0"/>
              </a:rPr>
              <a:t>THUỘC THẨM QUYỀN GIẢI QUYẾT CỦA SGD&amp;ĐT</a:t>
            </a:r>
          </a:p>
        </p:txBody>
      </p:sp>
      <p:sp>
        <p:nvSpPr>
          <p:cNvPr id="6" name="Hexagon 5"/>
          <p:cNvSpPr/>
          <p:nvPr/>
        </p:nvSpPr>
        <p:spPr>
          <a:xfrm>
            <a:off x="0" y="3352800"/>
            <a:ext cx="1828800" cy="1676400"/>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smtClean="0">
                <a:latin typeface="Times New Roman" pitchFamily="18" charset="0"/>
                <a:cs typeface="Times New Roman" pitchFamily="18" charset="0"/>
              </a:rPr>
              <a:t>65 TTHC</a:t>
            </a:r>
            <a:endParaRPr lang="en-US" sz="3200">
              <a:latin typeface="Times New Roman" pitchFamily="18" charset="0"/>
              <a:cs typeface="Times New Roman" pitchFamily="18" charset="0"/>
            </a:endParaRPr>
          </a:p>
        </p:txBody>
      </p:sp>
      <p:sp>
        <p:nvSpPr>
          <p:cNvPr id="7" name="Hexagon 6"/>
          <p:cNvSpPr/>
          <p:nvPr/>
        </p:nvSpPr>
        <p:spPr>
          <a:xfrm>
            <a:off x="2209800" y="2661745"/>
            <a:ext cx="6858000" cy="69105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itchFamily="18" charset="0"/>
                <a:cs typeface="Times New Roman" pitchFamily="18" charset="0"/>
              </a:rPr>
              <a:t>62 THHC thực hiện qua DVCTT mức độ 3</a:t>
            </a:r>
            <a:endParaRPr lang="en-US" sz="2400">
              <a:latin typeface="Times New Roman" pitchFamily="18" charset="0"/>
              <a:cs typeface="Times New Roman" pitchFamily="18" charset="0"/>
            </a:endParaRPr>
          </a:p>
        </p:txBody>
      </p:sp>
      <p:sp>
        <p:nvSpPr>
          <p:cNvPr id="8" name="Hexagon 7"/>
          <p:cNvSpPr/>
          <p:nvPr/>
        </p:nvSpPr>
        <p:spPr>
          <a:xfrm>
            <a:off x="2323587" y="5029199"/>
            <a:ext cx="6744213" cy="754117"/>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itchFamily="18" charset="0"/>
                <a:cs typeface="Times New Roman" pitchFamily="18" charset="0"/>
              </a:rPr>
              <a:t>3 TTHC thực hiện qua DVCTT mức độ 4</a:t>
            </a:r>
            <a:endParaRPr lang="en-US" sz="2400">
              <a:latin typeface="Times New Roman" pitchFamily="18" charset="0"/>
              <a:cs typeface="Times New Roman" pitchFamily="18" charset="0"/>
            </a:endParaRPr>
          </a:p>
        </p:txBody>
      </p:sp>
      <p:cxnSp>
        <p:nvCxnSpPr>
          <p:cNvPr id="11" name="Straight Arrow Connector 10"/>
          <p:cNvCxnSpPr/>
          <p:nvPr/>
        </p:nvCxnSpPr>
        <p:spPr>
          <a:xfrm flipV="1">
            <a:off x="1600200" y="3200400"/>
            <a:ext cx="609600" cy="45720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00200" y="4800600"/>
            <a:ext cx="762000" cy="377059"/>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4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6369"/>
            <a:ext cx="9144000" cy="4706831"/>
          </a:xfrm>
          <a:prstGeom prst="rect">
            <a:avLst/>
          </a:prstGeom>
        </p:spPr>
      </p:pic>
      <p:sp>
        <p:nvSpPr>
          <p:cNvPr id="4" name="TextBox 3"/>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DẪN SỬ </a:t>
            </a:r>
            <a:r>
              <a:rPr lang="en-US" sz="2400" b="1" dirty="0" err="1" smtClean="0">
                <a:solidFill>
                  <a:srgbClr val="FF0000"/>
                </a:solidFill>
                <a:latin typeface="Times New Roman" pitchFamily="18" charset="0"/>
                <a:cs typeface="Times New Roman" pitchFamily="18" charset="0"/>
              </a:rPr>
              <a:t>DỤNG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DVCTT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SỞ</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GD&amp;ĐT</a:t>
            </a:r>
            <a:endParaRPr lang="en-US" sz="2400" b="1" dirty="0" smtClean="0">
              <a:solidFill>
                <a:srgbClr val="FF0000"/>
              </a:solidFill>
              <a:latin typeface="Times New Roman" pitchFamily="18" charset="0"/>
              <a:cs typeface="Times New Roman" pitchFamily="18" charset="0"/>
            </a:endParaRPr>
          </a:p>
        </p:txBody>
      </p:sp>
      <p:sp>
        <p:nvSpPr>
          <p:cNvPr id="6" name="TextBox 5"/>
          <p:cNvSpPr txBox="1"/>
          <p:nvPr/>
        </p:nvSpPr>
        <p:spPr>
          <a:xfrm>
            <a:off x="152400" y="762000"/>
            <a:ext cx="7565148" cy="830997"/>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Bước</a:t>
            </a:r>
            <a:r>
              <a:rPr lang="en-US" sz="2400" b="1" dirty="0" smtClean="0">
                <a:latin typeface="Times New Roman" pitchFamily="18" charset="0"/>
                <a:cs typeface="Times New Roman" pitchFamily="18" charset="0"/>
              </a:rPr>
              <a:t> 1</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hlinkClick r:id="rId3"/>
              </a:rPr>
              <a:t>https://</a:t>
            </a:r>
            <a:r>
              <a:rPr lang="en-US" sz="2400" b="1" dirty="0" err="1" smtClean="0">
                <a:latin typeface="Times New Roman" pitchFamily="18" charset="0"/>
                <a:cs typeface="Times New Roman" pitchFamily="18" charset="0"/>
                <a:hlinkClick r:id="rId3"/>
              </a:rPr>
              <a:t>dichvucong</a:t>
            </a:r>
            <a:r>
              <a:rPr lang="en-US" sz="2400" b="1" dirty="0" err="1" smtClean="0">
                <a:solidFill>
                  <a:srgbClr val="0070C0"/>
                </a:solidFill>
                <a:latin typeface="Times New Roman" pitchFamily="18" charset="0"/>
                <a:cs typeface="Times New Roman" pitchFamily="18" charset="0"/>
                <a:hlinkClick r:id="rId3"/>
              </a:rPr>
              <a:t>.hanoi.gov.vn</a:t>
            </a:r>
            <a:endParaRPr lang="en-US" sz="2400" b="1" dirty="0" smtClean="0">
              <a:solidFill>
                <a:srgbClr val="0070C0"/>
              </a:solidFill>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Đăng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ký</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trực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tuyến</a:t>
            </a:r>
            <a:endParaRPr lang="en-US" sz="2400" b="1" dirty="0" smtClean="0">
              <a:solidFill>
                <a:srgbClr val="FF0000"/>
              </a:solidFill>
              <a:latin typeface="Times New Roman" pitchFamily="18" charset="0"/>
              <a:cs typeface="Times New Roman" pitchFamily="18" charset="0"/>
            </a:endParaRPr>
          </a:p>
        </p:txBody>
      </p:sp>
      <p:cxnSp>
        <p:nvCxnSpPr>
          <p:cNvPr id="7" name="Straight Arrow Connector 6"/>
          <p:cNvCxnSpPr/>
          <p:nvPr/>
        </p:nvCxnSpPr>
        <p:spPr>
          <a:xfrm flipH="1">
            <a:off x="1097017" y="2667000"/>
            <a:ext cx="533400" cy="457200"/>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195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3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4026"/>
            <a:ext cx="9144000" cy="5221574"/>
          </a:xfrm>
          <a:prstGeom prst="rect">
            <a:avLst/>
          </a:prstGeom>
        </p:spPr>
      </p:pic>
      <p:cxnSp>
        <p:nvCxnSpPr>
          <p:cNvPr id="10" name="Straight Arrow Connector 9"/>
          <p:cNvCxnSpPr/>
          <p:nvPr/>
        </p:nvCxnSpPr>
        <p:spPr>
          <a:xfrm>
            <a:off x="5581650" y="2106935"/>
            <a:ext cx="266700" cy="560065"/>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894" y="3390894"/>
            <a:ext cx="76211" cy="76211"/>
          </a:xfrm>
          <a:prstGeom prst="rect">
            <a:avLst/>
          </a:prstGeom>
        </p:spPr>
      </p:pic>
      <p:sp>
        <p:nvSpPr>
          <p:cNvPr id="11" name="TextBox 10"/>
          <p:cNvSpPr txBox="1"/>
          <p:nvPr/>
        </p:nvSpPr>
        <p:spPr>
          <a:xfrm>
            <a:off x="152400" y="605135"/>
            <a:ext cx="5083186" cy="461665"/>
          </a:xfrm>
          <a:prstGeom prst="rect">
            <a:avLst/>
          </a:prstGeom>
          <a:noFill/>
        </p:spPr>
        <p:txBody>
          <a:bodyPr wrap="none" rtlCol="0">
            <a:spAutoFit/>
          </a:bodyPr>
          <a:lstStyle/>
          <a:p>
            <a:r>
              <a:rPr lang="en-US" sz="2400" b="1" dirty="0" err="1"/>
              <a:t>Bước</a:t>
            </a:r>
            <a:r>
              <a:rPr lang="en-US" sz="2400" b="1" dirty="0"/>
              <a:t> 2: </a:t>
            </a:r>
            <a:r>
              <a:rPr lang="en-US" sz="2400" dirty="0" err="1" smtClean="0"/>
              <a:t>Chọn</a:t>
            </a:r>
            <a:r>
              <a:rPr lang="en-US" sz="2400" dirty="0" smtClean="0"/>
              <a:t> </a:t>
            </a:r>
            <a:r>
              <a:rPr lang="en-US" sz="2400" b="1" dirty="0" err="1" smtClean="0">
                <a:solidFill>
                  <a:srgbClr val="FF0000"/>
                </a:solidFill>
              </a:rPr>
              <a:t>Nộp</a:t>
            </a:r>
            <a:r>
              <a:rPr lang="en-US" sz="2400" b="1" dirty="0" smtClean="0">
                <a:solidFill>
                  <a:srgbClr val="FF0000"/>
                </a:solidFill>
              </a:rPr>
              <a:t> </a:t>
            </a:r>
            <a:r>
              <a:rPr lang="en-US" sz="2400" b="1" dirty="0" err="1" smtClean="0">
                <a:solidFill>
                  <a:srgbClr val="FF0000"/>
                </a:solidFill>
              </a:rPr>
              <a:t>hồ</a:t>
            </a:r>
            <a:r>
              <a:rPr lang="en-US" sz="2400" b="1" dirty="0" smtClean="0">
                <a:solidFill>
                  <a:srgbClr val="FF0000"/>
                </a:solidFill>
              </a:rPr>
              <a:t> </a:t>
            </a:r>
            <a:r>
              <a:rPr lang="en-US" sz="2400" b="1" dirty="0" err="1" smtClean="0">
                <a:solidFill>
                  <a:srgbClr val="FF0000"/>
                </a:solidFill>
              </a:rPr>
              <a:t>sơ</a:t>
            </a:r>
            <a:r>
              <a:rPr lang="en-US" sz="2400" b="1" dirty="0" smtClean="0">
                <a:solidFill>
                  <a:srgbClr val="FF0000"/>
                </a:solidFill>
              </a:rPr>
              <a:t> </a:t>
            </a:r>
            <a:r>
              <a:rPr lang="en-US" sz="2400" b="1" dirty="0" err="1" smtClean="0">
                <a:solidFill>
                  <a:srgbClr val="FF0000"/>
                </a:solidFill>
              </a:rPr>
              <a:t>tại</a:t>
            </a:r>
            <a:r>
              <a:rPr lang="en-US" sz="2400" b="1" dirty="0" smtClean="0">
                <a:solidFill>
                  <a:srgbClr val="FF0000"/>
                </a:solidFill>
              </a:rPr>
              <a:t> </a:t>
            </a:r>
            <a:r>
              <a:rPr lang="en-US" sz="2400" b="1" dirty="0" err="1" smtClean="0">
                <a:solidFill>
                  <a:srgbClr val="FF0000"/>
                </a:solidFill>
              </a:rPr>
              <a:t>sở</a:t>
            </a:r>
            <a:r>
              <a:rPr lang="en-US" sz="2400" b="1" dirty="0" smtClean="0">
                <a:solidFill>
                  <a:srgbClr val="FF0000"/>
                </a:solidFill>
              </a:rPr>
              <a:t>/</a:t>
            </a:r>
            <a:r>
              <a:rPr lang="en-US" sz="2400" b="1" dirty="0" err="1" smtClean="0">
                <a:solidFill>
                  <a:srgbClr val="FF0000"/>
                </a:solidFill>
              </a:rPr>
              <a:t>ngành</a:t>
            </a:r>
            <a:r>
              <a:rPr lang="en-US" sz="2400" dirty="0" smtClean="0"/>
              <a:t>.</a:t>
            </a:r>
            <a:endParaRPr lang="en-US" sz="2400" dirty="0"/>
          </a:p>
        </p:txBody>
      </p:sp>
      <p:sp>
        <p:nvSpPr>
          <p:cNvPr id="13" name="TextBox 12"/>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DẪN SỬ </a:t>
            </a:r>
            <a:r>
              <a:rPr lang="en-US" sz="2400" b="1" dirty="0" err="1" smtClean="0">
                <a:solidFill>
                  <a:srgbClr val="FF0000"/>
                </a:solidFill>
                <a:latin typeface="Times New Roman" pitchFamily="18" charset="0"/>
                <a:cs typeface="Times New Roman" pitchFamily="18" charset="0"/>
              </a:rPr>
              <a:t>DỤNG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DVCTT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SỞ</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GD&amp;ĐT</a:t>
            </a:r>
            <a:endParaRPr lang="en-US" sz="2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371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0680"/>
            <a:ext cx="9144000" cy="5377320"/>
          </a:xfrm>
          <a:prstGeom prst="rect">
            <a:avLst/>
          </a:prstGeom>
        </p:spPr>
      </p:pic>
      <p:cxnSp>
        <p:nvCxnSpPr>
          <p:cNvPr id="10" name="Straight Arrow Connector 9"/>
          <p:cNvCxnSpPr/>
          <p:nvPr/>
        </p:nvCxnSpPr>
        <p:spPr>
          <a:xfrm>
            <a:off x="991914" y="2790398"/>
            <a:ext cx="266700" cy="560065"/>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894" y="3390894"/>
            <a:ext cx="76211" cy="76211"/>
          </a:xfrm>
          <a:prstGeom prst="rect">
            <a:avLst/>
          </a:prstGeom>
        </p:spPr>
      </p:pic>
      <p:cxnSp>
        <p:nvCxnSpPr>
          <p:cNvPr id="9" name="Straight Arrow Connector 8"/>
          <p:cNvCxnSpPr/>
          <p:nvPr/>
        </p:nvCxnSpPr>
        <p:spPr>
          <a:xfrm flipH="1">
            <a:off x="4571999" y="2633521"/>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0" y="598363"/>
            <a:ext cx="6816290" cy="461665"/>
          </a:xfrm>
          <a:prstGeom prst="rect">
            <a:avLst/>
          </a:prstGeom>
          <a:noFill/>
        </p:spPr>
        <p:txBody>
          <a:bodyPr wrap="none" rtlCol="0">
            <a:spAutoFit/>
          </a:bodyPr>
          <a:lstStyle/>
          <a:p>
            <a:r>
              <a:rPr lang="en-US" sz="2400" b="1" dirty="0" err="1"/>
              <a:t>Bước</a:t>
            </a:r>
            <a:r>
              <a:rPr lang="en-US" sz="2400" b="1" dirty="0"/>
              <a:t> </a:t>
            </a:r>
            <a:r>
              <a:rPr lang="en-US" sz="2400" b="1" dirty="0" smtClean="0"/>
              <a:t>3: </a:t>
            </a:r>
            <a:r>
              <a:rPr lang="en-US" sz="2400" dirty="0" err="1" smtClean="0"/>
              <a:t>Chọn</a:t>
            </a:r>
            <a:r>
              <a:rPr lang="en-US" sz="2400" dirty="0" smtClean="0"/>
              <a:t> </a:t>
            </a:r>
            <a:r>
              <a:rPr lang="en-US" sz="2400" dirty="0" err="1" smtClean="0"/>
              <a:t>Sở</a:t>
            </a:r>
            <a:r>
              <a:rPr lang="en-US" sz="2400" dirty="0" smtClean="0"/>
              <a:t>/</a:t>
            </a:r>
            <a:r>
              <a:rPr lang="en-US" sz="2400" dirty="0" err="1" smtClean="0"/>
              <a:t>ngành</a:t>
            </a:r>
            <a:r>
              <a:rPr lang="en-US" sz="2400" dirty="0" smtClean="0"/>
              <a:t>; </a:t>
            </a:r>
            <a:r>
              <a:rPr lang="en-US" sz="2400" dirty="0" err="1" smtClean="0"/>
              <a:t>Lĩnh</a:t>
            </a:r>
            <a:r>
              <a:rPr lang="en-US" sz="2400" dirty="0" smtClean="0"/>
              <a:t> </a:t>
            </a:r>
            <a:r>
              <a:rPr lang="en-US" sz="2400" dirty="0" err="1" smtClean="0"/>
              <a:t>vực</a:t>
            </a:r>
            <a:r>
              <a:rPr lang="en-US" sz="2400" dirty="0" smtClean="0"/>
              <a:t>; </a:t>
            </a:r>
            <a:r>
              <a:rPr lang="en-US" sz="2400" dirty="0" err="1" smtClean="0"/>
              <a:t>Mức</a:t>
            </a:r>
            <a:r>
              <a:rPr lang="en-US" sz="2400" dirty="0" smtClean="0"/>
              <a:t> </a:t>
            </a:r>
            <a:r>
              <a:rPr lang="en-US" sz="2400" dirty="0" err="1" smtClean="0"/>
              <a:t>độ</a:t>
            </a:r>
            <a:r>
              <a:rPr lang="en-US" sz="2400" dirty="0" smtClean="0"/>
              <a:t>; </a:t>
            </a:r>
            <a:r>
              <a:rPr lang="en-US" sz="2400" dirty="0" err="1" smtClean="0"/>
              <a:t>Tìm</a:t>
            </a:r>
            <a:r>
              <a:rPr lang="en-US" sz="2400" dirty="0" smtClean="0"/>
              <a:t> </a:t>
            </a:r>
            <a:r>
              <a:rPr lang="en-US" sz="2400" dirty="0" err="1" smtClean="0"/>
              <a:t>kiếm</a:t>
            </a:r>
            <a:endParaRPr lang="en-US" sz="2400" dirty="0"/>
          </a:p>
        </p:txBody>
      </p:sp>
      <p:cxnSp>
        <p:nvCxnSpPr>
          <p:cNvPr id="12" name="Straight Arrow Connector 11"/>
          <p:cNvCxnSpPr/>
          <p:nvPr/>
        </p:nvCxnSpPr>
        <p:spPr>
          <a:xfrm flipH="1">
            <a:off x="8596722" y="3070431"/>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DẪN SỬ </a:t>
            </a:r>
            <a:r>
              <a:rPr lang="en-US" sz="2400" b="1" dirty="0" err="1" smtClean="0">
                <a:solidFill>
                  <a:srgbClr val="FF0000"/>
                </a:solidFill>
                <a:latin typeface="Times New Roman" pitchFamily="18" charset="0"/>
                <a:cs typeface="Times New Roman" pitchFamily="18" charset="0"/>
              </a:rPr>
              <a:t>DỤNG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DVCTT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SỞ</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GD&amp;ĐT</a:t>
            </a:r>
            <a:endParaRPr lang="en-US" sz="2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245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377320"/>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894" y="3390894"/>
            <a:ext cx="76211" cy="76211"/>
          </a:xfrm>
          <a:prstGeom prst="rect">
            <a:avLst/>
          </a:prstGeom>
        </p:spPr>
      </p:pic>
      <p:cxnSp>
        <p:nvCxnSpPr>
          <p:cNvPr id="9" name="Straight Arrow Connector 8"/>
          <p:cNvCxnSpPr/>
          <p:nvPr/>
        </p:nvCxnSpPr>
        <p:spPr>
          <a:xfrm flipH="1">
            <a:off x="8397764" y="5105400"/>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0" y="598363"/>
            <a:ext cx="6517297" cy="461665"/>
          </a:xfrm>
          <a:prstGeom prst="rect">
            <a:avLst/>
          </a:prstGeom>
          <a:noFill/>
        </p:spPr>
        <p:txBody>
          <a:bodyPr wrap="none" rtlCol="0">
            <a:spAutoFit/>
          </a:bodyPr>
          <a:lstStyle/>
          <a:p>
            <a:r>
              <a:rPr lang="en-US" sz="2400" b="1" err="1"/>
              <a:t>Bước</a:t>
            </a:r>
            <a:r>
              <a:rPr lang="en-US" sz="2400" b="1"/>
              <a:t> </a:t>
            </a:r>
            <a:r>
              <a:rPr lang="en-US" sz="2400" b="1" smtClean="0"/>
              <a:t>4: </a:t>
            </a:r>
            <a:r>
              <a:rPr lang="en-US" sz="2400" smtClean="0"/>
              <a:t>Chọn một TTHC và nháy vào nút thực hiện</a:t>
            </a:r>
            <a:endParaRPr lang="en-US" sz="2400" dirty="0"/>
          </a:p>
        </p:txBody>
      </p:sp>
      <p:sp>
        <p:nvSpPr>
          <p:cNvPr id="13" name="TextBox 12"/>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DẪN SỬ </a:t>
            </a:r>
            <a:r>
              <a:rPr lang="en-US" sz="2400" b="1" dirty="0" err="1" smtClean="0">
                <a:solidFill>
                  <a:srgbClr val="FF0000"/>
                </a:solidFill>
                <a:latin typeface="Times New Roman" pitchFamily="18" charset="0"/>
                <a:cs typeface="Times New Roman" pitchFamily="18" charset="0"/>
              </a:rPr>
              <a:t>DỤNG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DVCTT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SỞ</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GD&amp;ĐT</a:t>
            </a:r>
            <a:endParaRPr lang="en-US" sz="2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14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04800" y="990600"/>
            <a:ext cx="8458200" cy="4495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THỰC HIỆN MỘT DVCTT MỨC ĐỘ 3 CỦA SỞ GD&amp;ĐT HÀ NỘI</a:t>
            </a:r>
            <a:endParaRPr lang="en-US" sz="3600" b="1">
              <a:latin typeface="Times New Roman" pitchFamily="18" charset="0"/>
              <a:cs typeface="Times New Roman" pitchFamily="18" charset="0"/>
            </a:endParaRPr>
          </a:p>
        </p:txBody>
      </p:sp>
    </p:spTree>
    <p:extLst>
      <p:ext uri="{BB962C8B-B14F-4D97-AF65-F5344CB8AC3E}">
        <p14:creationId xmlns:p14="http://schemas.microsoft.com/office/powerpoint/2010/main" val="3287068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124" y="676731"/>
            <a:ext cx="5664179" cy="461665"/>
          </a:xfrm>
          <a:prstGeom prst="rect">
            <a:avLst/>
          </a:prstGeom>
          <a:noFill/>
        </p:spPr>
        <p:txBody>
          <a:bodyPr wrap="none" rtlCol="0">
            <a:spAutoFit/>
          </a:bodyPr>
          <a:lstStyle/>
          <a:p>
            <a:r>
              <a:rPr lang="en-US" sz="2400" b="1" smtClean="0"/>
              <a:t>Bước 1: </a:t>
            </a:r>
            <a:r>
              <a:rPr lang="en-US" sz="2400" smtClean="0"/>
              <a:t>Chọn TTHC nháy vào nút </a:t>
            </a:r>
            <a:r>
              <a:rPr lang="en-US" sz="2400" b="1" smtClean="0"/>
              <a:t>Thực hiện</a:t>
            </a:r>
            <a:endParaRPr lang="en-US" sz="2400" b="1" dirty="0"/>
          </a:p>
        </p:txBody>
      </p:sp>
      <p:sp>
        <p:nvSpPr>
          <p:cNvPr id="6" name="TextBox 5"/>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a:t>
            </a:r>
            <a:r>
              <a:rPr lang="en-US" sz="2400" b="1" smtClean="0">
                <a:solidFill>
                  <a:srgbClr val="FF0000"/>
                </a:solidFill>
                <a:latin typeface="Times New Roman" pitchFamily="18" charset="0"/>
                <a:cs typeface="Times New Roman" pitchFamily="18" charset="0"/>
              </a:rPr>
              <a:t>DẪN THỰC HIỆN MỘT TTHC MỨC ĐỘ 3 SỞ GD&amp;ĐT</a:t>
            </a:r>
            <a:endParaRPr lang="en-US" sz="2400" b="1" dirty="0" smtClean="0">
              <a:solidFill>
                <a:srgbClr val="FF0000"/>
              </a:solidFill>
              <a:latin typeface="Times New Roman" pitchFamily="18" charset="0"/>
              <a:cs typeface="Times New Roman"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9" y="1676400"/>
            <a:ext cx="9144000" cy="4381328"/>
          </a:xfrm>
          <a:prstGeom prst="rect">
            <a:avLst/>
          </a:prstGeom>
        </p:spPr>
      </p:pic>
      <p:cxnSp>
        <p:nvCxnSpPr>
          <p:cNvPr id="7" name="Straight Arrow Connector 6"/>
          <p:cNvCxnSpPr/>
          <p:nvPr/>
        </p:nvCxnSpPr>
        <p:spPr>
          <a:xfrm flipH="1">
            <a:off x="8397764" y="4800600"/>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517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1666473"/>
            <a:ext cx="8849961" cy="5220429"/>
          </a:xfrm>
          <a:prstGeom prst="rect">
            <a:avLst/>
          </a:prstGeom>
        </p:spPr>
      </p:pic>
      <p:sp>
        <p:nvSpPr>
          <p:cNvPr id="5" name="TextBox 4"/>
          <p:cNvSpPr txBox="1"/>
          <p:nvPr/>
        </p:nvSpPr>
        <p:spPr>
          <a:xfrm>
            <a:off x="126124" y="676731"/>
            <a:ext cx="8646534" cy="830997"/>
          </a:xfrm>
          <a:prstGeom prst="rect">
            <a:avLst/>
          </a:prstGeom>
          <a:noFill/>
        </p:spPr>
        <p:txBody>
          <a:bodyPr wrap="none" rtlCol="0">
            <a:spAutoFit/>
          </a:bodyPr>
          <a:lstStyle/>
          <a:p>
            <a:r>
              <a:rPr lang="en-US" sz="2400" b="1" smtClean="0"/>
              <a:t>Bước 2: </a:t>
            </a:r>
            <a:r>
              <a:rPr lang="en-US" sz="2400"/>
              <a:t>Điền thông tin theo mẫu tờ khai trực </a:t>
            </a:r>
            <a:r>
              <a:rPr lang="en-US" sz="2400" smtClean="0"/>
              <a:t>tuyến. Những </a:t>
            </a:r>
            <a:r>
              <a:rPr lang="en-US" sz="2400"/>
              <a:t>trường </a:t>
            </a:r>
            <a:endParaRPr lang="en-US" sz="2400" smtClean="0"/>
          </a:p>
          <a:p>
            <a:r>
              <a:rPr lang="en-US" sz="2400" smtClean="0"/>
              <a:t>thông </a:t>
            </a:r>
            <a:r>
              <a:rPr lang="en-US" sz="2400"/>
              <a:t>tin có dấu </a:t>
            </a:r>
            <a:r>
              <a:rPr lang="en-US" sz="2400" b="1"/>
              <a:t>*</a:t>
            </a:r>
            <a:r>
              <a:rPr lang="en-US" sz="2400"/>
              <a:t> là bắt buộc </a:t>
            </a:r>
            <a:r>
              <a:rPr lang="en-US" sz="2400" smtClean="0"/>
              <a:t>nhập.</a:t>
            </a:r>
            <a:endParaRPr lang="en-US" sz="2400" dirty="0"/>
          </a:p>
        </p:txBody>
      </p:sp>
      <p:sp>
        <p:nvSpPr>
          <p:cNvPr id="6" name="TextBox 5"/>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a:t>
            </a:r>
            <a:r>
              <a:rPr lang="en-US" sz="2400" b="1" smtClean="0">
                <a:solidFill>
                  <a:srgbClr val="FF0000"/>
                </a:solidFill>
                <a:latin typeface="Times New Roman" pitchFamily="18" charset="0"/>
                <a:cs typeface="Times New Roman" pitchFamily="18" charset="0"/>
              </a:rPr>
              <a:t>DẪN THỰC HIỆN MỘT TTHC MỨC ĐỘ 3 SỞ GD&amp;ĐT</a:t>
            </a:r>
            <a:endParaRPr lang="en-US" sz="2400" b="1" dirty="0" smtClean="0">
              <a:solidFill>
                <a:srgbClr val="FF0000"/>
              </a:solidFill>
              <a:latin typeface="Times New Roman" pitchFamily="18" charset="0"/>
              <a:cs typeface="Times New Roman" pitchFamily="18" charset="0"/>
            </a:endParaRPr>
          </a:p>
        </p:txBody>
      </p:sp>
      <p:cxnSp>
        <p:nvCxnSpPr>
          <p:cNvPr id="7" name="Straight Arrow Connector 6"/>
          <p:cNvCxnSpPr/>
          <p:nvPr/>
        </p:nvCxnSpPr>
        <p:spPr>
          <a:xfrm flipH="1">
            <a:off x="1475964" y="2514600"/>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0458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4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41" y="2286000"/>
            <a:ext cx="8726118" cy="4439270"/>
          </a:xfrm>
          <a:prstGeom prst="rect">
            <a:avLst/>
          </a:prstGeom>
        </p:spPr>
      </p:pic>
      <p:sp>
        <p:nvSpPr>
          <p:cNvPr id="5" name="TextBox 4"/>
          <p:cNvSpPr txBox="1"/>
          <p:nvPr/>
        </p:nvSpPr>
        <p:spPr>
          <a:xfrm>
            <a:off x="126124" y="676731"/>
            <a:ext cx="8883009" cy="830997"/>
          </a:xfrm>
          <a:prstGeom prst="rect">
            <a:avLst/>
          </a:prstGeom>
          <a:noFill/>
        </p:spPr>
        <p:txBody>
          <a:bodyPr wrap="none" rtlCol="0">
            <a:spAutoFit/>
          </a:bodyPr>
          <a:lstStyle/>
          <a:p>
            <a:r>
              <a:rPr lang="en-US" sz="2400" b="1" smtClean="0"/>
              <a:t>Bước 3: </a:t>
            </a:r>
            <a:r>
              <a:rPr lang="en-US" sz="2400"/>
              <a:t>Đ</a:t>
            </a:r>
            <a:r>
              <a:rPr lang="en-US" sz="2400" smtClean="0"/>
              <a:t>ính </a:t>
            </a:r>
            <a:r>
              <a:rPr lang="en-US" sz="2400"/>
              <a:t>kèm hồ </a:t>
            </a:r>
            <a:r>
              <a:rPr lang="en-US" sz="2400" smtClean="0"/>
              <a:t>sơ theo </a:t>
            </a:r>
            <a:r>
              <a:rPr lang="en-US" sz="2400"/>
              <a:t>yêu cầu. </a:t>
            </a:r>
            <a:r>
              <a:rPr lang="en-US" sz="2400" smtClean="0"/>
              <a:t>Sau khi hoàn thành nháy chuột</a:t>
            </a:r>
          </a:p>
          <a:p>
            <a:r>
              <a:rPr lang="en-US" sz="2400" smtClean="0"/>
              <a:t>Vào nút </a:t>
            </a:r>
            <a:r>
              <a:rPr lang="en-US" sz="2400" b="1" smtClean="0"/>
              <a:t>Tiếp tục</a:t>
            </a:r>
          </a:p>
        </p:txBody>
      </p:sp>
      <p:sp>
        <p:nvSpPr>
          <p:cNvPr id="6" name="TextBox 5"/>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a:t>
            </a:r>
            <a:r>
              <a:rPr lang="en-US" sz="2400" b="1" smtClean="0">
                <a:solidFill>
                  <a:srgbClr val="FF0000"/>
                </a:solidFill>
                <a:latin typeface="Times New Roman" pitchFamily="18" charset="0"/>
                <a:cs typeface="Times New Roman" pitchFamily="18" charset="0"/>
              </a:rPr>
              <a:t>DẪN THỰC HIỆN MỘT TTHC MỨC ĐỘ 3 SỞ GD&amp;ĐT</a:t>
            </a:r>
            <a:endParaRPr lang="en-US" sz="2400" b="1" dirty="0" smtClean="0">
              <a:solidFill>
                <a:srgbClr val="FF0000"/>
              </a:solidFill>
              <a:latin typeface="Times New Roman" pitchFamily="18" charset="0"/>
              <a:cs typeface="Times New Roman" pitchFamily="18" charset="0"/>
            </a:endParaRPr>
          </a:p>
        </p:txBody>
      </p:sp>
      <p:cxnSp>
        <p:nvCxnSpPr>
          <p:cNvPr id="7" name="Straight Arrow Connector 6"/>
          <p:cNvCxnSpPr/>
          <p:nvPr/>
        </p:nvCxnSpPr>
        <p:spPr>
          <a:xfrm flipH="1">
            <a:off x="3276600" y="3429000"/>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flipH="1">
            <a:off x="209516" y="4953000"/>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H="1">
            <a:off x="5334000" y="5638605"/>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162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4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4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4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0" y="1830704"/>
            <a:ext cx="8941675" cy="4874896"/>
          </a:xfrm>
          <a:prstGeom prst="rect">
            <a:avLst/>
          </a:prstGeom>
        </p:spPr>
      </p:pic>
      <p:sp>
        <p:nvSpPr>
          <p:cNvPr id="5" name="TextBox 4"/>
          <p:cNvSpPr txBox="1"/>
          <p:nvPr/>
        </p:nvSpPr>
        <p:spPr>
          <a:xfrm>
            <a:off x="126124" y="676731"/>
            <a:ext cx="9031319" cy="830997"/>
          </a:xfrm>
          <a:prstGeom prst="rect">
            <a:avLst/>
          </a:prstGeom>
          <a:noFill/>
        </p:spPr>
        <p:txBody>
          <a:bodyPr wrap="none" rtlCol="0">
            <a:spAutoFit/>
          </a:bodyPr>
          <a:lstStyle/>
          <a:p>
            <a:r>
              <a:rPr lang="en-US" sz="2400" b="1" smtClean="0"/>
              <a:t>Bước 4: </a:t>
            </a:r>
            <a:r>
              <a:rPr lang="en-US" sz="2400"/>
              <a:t>Sau khi đã kiểm tra thông tin và chính xác, nhập </a:t>
            </a:r>
            <a:r>
              <a:rPr lang="en-US" sz="2400" b="1"/>
              <a:t>Mã Xác Nhận</a:t>
            </a:r>
            <a:r>
              <a:rPr lang="en-US" sz="2400"/>
              <a:t> </a:t>
            </a:r>
            <a:endParaRPr lang="en-US" sz="2400" smtClean="0"/>
          </a:p>
          <a:p>
            <a:r>
              <a:rPr lang="en-US" sz="2400" smtClean="0"/>
              <a:t>và </a:t>
            </a:r>
            <a:r>
              <a:rPr lang="en-US" sz="2400"/>
              <a:t>nhấn vào nút </a:t>
            </a:r>
            <a:r>
              <a:rPr lang="en-US" sz="2400" b="1"/>
              <a:t>Tiếp tục</a:t>
            </a:r>
            <a:endParaRPr lang="en-US" sz="2400"/>
          </a:p>
        </p:txBody>
      </p:sp>
      <p:sp>
        <p:nvSpPr>
          <p:cNvPr id="6" name="TextBox 5"/>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a:t>
            </a:r>
            <a:r>
              <a:rPr lang="en-US" sz="2400" b="1" smtClean="0">
                <a:solidFill>
                  <a:srgbClr val="FF0000"/>
                </a:solidFill>
                <a:latin typeface="Times New Roman" pitchFamily="18" charset="0"/>
                <a:cs typeface="Times New Roman" pitchFamily="18" charset="0"/>
              </a:rPr>
              <a:t>DẪN THỰC HIỆN MỘT TTHC MỨC ĐỘ 3 SỞ GD&amp;ĐT</a:t>
            </a:r>
            <a:endParaRPr lang="en-US" sz="2400" b="1" dirty="0" smtClean="0">
              <a:solidFill>
                <a:srgbClr val="FF0000"/>
              </a:solidFill>
              <a:latin typeface="Times New Roman" pitchFamily="18" charset="0"/>
              <a:cs typeface="Times New Roman" pitchFamily="18" charset="0"/>
            </a:endParaRPr>
          </a:p>
        </p:txBody>
      </p:sp>
      <p:cxnSp>
        <p:nvCxnSpPr>
          <p:cNvPr id="9" name="Straight Arrow Connector 8"/>
          <p:cNvCxnSpPr/>
          <p:nvPr/>
        </p:nvCxnSpPr>
        <p:spPr>
          <a:xfrm flipH="1">
            <a:off x="4413030" y="5259016"/>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H="1">
            <a:off x="5257800" y="5791200"/>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8651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4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4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01584" y="2368550"/>
            <a:ext cx="8789275" cy="4139786"/>
          </a:xfrm>
          <a:prstGeom prst="rect">
            <a:avLst/>
          </a:prstGeom>
        </p:spPr>
      </p:pic>
      <p:sp>
        <p:nvSpPr>
          <p:cNvPr id="5" name="TextBox 4"/>
          <p:cNvSpPr txBox="1"/>
          <p:nvPr/>
        </p:nvSpPr>
        <p:spPr>
          <a:xfrm>
            <a:off x="126124" y="676731"/>
            <a:ext cx="8532529" cy="1200329"/>
          </a:xfrm>
          <a:prstGeom prst="rect">
            <a:avLst/>
          </a:prstGeom>
          <a:noFill/>
        </p:spPr>
        <p:txBody>
          <a:bodyPr wrap="none" rtlCol="0">
            <a:spAutoFit/>
          </a:bodyPr>
          <a:lstStyle/>
          <a:p>
            <a:r>
              <a:rPr lang="en-US" sz="2400" b="1"/>
              <a:t>Bước </a:t>
            </a:r>
            <a:r>
              <a:rPr lang="en-US" sz="2400" b="1" smtClean="0"/>
              <a:t>5: </a:t>
            </a:r>
            <a:r>
              <a:rPr lang="en-US" sz="2400"/>
              <a:t>Thông tin đăng ký thành công sẽ đi đến trang hướng dẫn </a:t>
            </a:r>
            <a:endParaRPr lang="en-US" sz="2400" smtClean="0"/>
          </a:p>
          <a:p>
            <a:r>
              <a:rPr lang="en-US" sz="2400" smtClean="0"/>
              <a:t>các </a:t>
            </a:r>
            <a:r>
              <a:rPr lang="en-US" sz="2400"/>
              <a:t>bước tiếp theo để hoàn tất hồ sơ. Ta có thể lưu lại Mã hồ sơ </a:t>
            </a:r>
            <a:r>
              <a:rPr lang="en-US" sz="2400" smtClean="0"/>
              <a:t>để</a:t>
            </a:r>
          </a:p>
          <a:p>
            <a:r>
              <a:rPr lang="en-US" sz="2400" smtClean="0"/>
              <a:t> </a:t>
            </a:r>
            <a:r>
              <a:rPr lang="en-US" sz="2400"/>
              <a:t>Tra cứu tình trạng hồ sơ. </a:t>
            </a:r>
          </a:p>
        </p:txBody>
      </p:sp>
      <p:sp>
        <p:nvSpPr>
          <p:cNvPr id="6" name="TextBox 5"/>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a:t>
            </a:r>
            <a:r>
              <a:rPr lang="en-US" sz="2400" b="1" smtClean="0">
                <a:solidFill>
                  <a:srgbClr val="FF0000"/>
                </a:solidFill>
                <a:latin typeface="Times New Roman" pitchFamily="18" charset="0"/>
                <a:cs typeface="Times New Roman" pitchFamily="18" charset="0"/>
              </a:rPr>
              <a:t>DẪN THỰC HIỆN MỘT TTHC MỨC ĐỘ 3 SỞ GD&amp;ĐT</a:t>
            </a:r>
            <a:endParaRPr lang="en-US" sz="2400" b="1" dirty="0" smtClean="0">
              <a:solidFill>
                <a:srgbClr val="FF0000"/>
              </a:solidFill>
              <a:latin typeface="Times New Roman" pitchFamily="18" charset="0"/>
              <a:cs typeface="Times New Roman" pitchFamily="18" charset="0"/>
            </a:endParaRPr>
          </a:p>
        </p:txBody>
      </p:sp>
      <p:cxnSp>
        <p:nvCxnSpPr>
          <p:cNvPr id="9" name="Straight Arrow Connector 8"/>
          <p:cNvCxnSpPr/>
          <p:nvPr/>
        </p:nvCxnSpPr>
        <p:spPr>
          <a:xfrm flipH="1">
            <a:off x="2590800" y="2358040"/>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H="1">
            <a:off x="762000" y="3075176"/>
            <a:ext cx="366384" cy="717136"/>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208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4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4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FFFF00"/>
          </a:solidFill>
        </p:spPr>
        <p:txBody>
          <a:bodyPr>
            <a:normAutofit/>
          </a:bodyPr>
          <a:lstStyle/>
          <a:p>
            <a:r>
              <a:rPr lang="en-US" sz="2800" b="1" smtClean="0">
                <a:solidFill>
                  <a:srgbClr val="FF0000"/>
                </a:solidFill>
                <a:latin typeface="Times New Roman" pitchFamily="18" charset="0"/>
                <a:cs typeface="Times New Roman" pitchFamily="18" charset="0"/>
              </a:rPr>
              <a:t>THỦ TỤC HÀNH CHÍNH </a:t>
            </a:r>
            <a:endParaRPr lang="en-US" sz="2800" b="1">
              <a:solidFill>
                <a:srgbClr val="FF0000"/>
              </a:solidFill>
              <a:latin typeface="Times New Roman" pitchFamily="18" charset="0"/>
              <a:cs typeface="Times New Roman" pitchFamily="18" charset="0"/>
            </a:endParaRPr>
          </a:p>
        </p:txBody>
      </p:sp>
      <p:sp>
        <p:nvSpPr>
          <p:cNvPr id="4" name="TextBox 3"/>
          <p:cNvSpPr txBox="1"/>
          <p:nvPr/>
        </p:nvSpPr>
        <p:spPr>
          <a:xfrm>
            <a:off x="381000" y="1623314"/>
            <a:ext cx="8458200" cy="2554545"/>
          </a:xfrm>
          <a:prstGeom prst="rect">
            <a:avLst/>
          </a:prstGeom>
          <a:noFill/>
        </p:spPr>
        <p:txBody>
          <a:bodyPr wrap="square" rtlCol="0">
            <a:spAutoFit/>
          </a:bodyPr>
          <a:lstStyle/>
          <a:p>
            <a:pPr algn="just"/>
            <a:r>
              <a:rPr lang="en-US" sz="3200">
                <a:latin typeface="Times New Roman" pitchFamily="18" charset="0"/>
                <a:cs typeface="Times New Roman" pitchFamily="18" charset="0"/>
              </a:rPr>
              <a:t>- </a:t>
            </a:r>
            <a:r>
              <a:rPr lang="vi-VN" sz="3200" b="1">
                <a:latin typeface="Times New Roman" pitchFamily="18" charset="0"/>
                <a:cs typeface="Times New Roman" pitchFamily="18" charset="0"/>
              </a:rPr>
              <a:t>Thủ tục hành chính </a:t>
            </a:r>
            <a:r>
              <a:rPr lang="vi-VN" sz="3200">
                <a:latin typeface="Times New Roman" pitchFamily="18" charset="0"/>
                <a:cs typeface="Times New Roman" pitchFamily="18" charset="0"/>
              </a:rPr>
              <a:t>là một loạt các quy định về trình tự thời gian, về không gian về cách thức giải quyết công việc của các cơ quan hành chính nhà nước trong mối liên hệ với các cơ quan, tổ chức và cá nhân công dân.</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20266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157287" y="1877060"/>
            <a:ext cx="7010400" cy="4859656"/>
          </a:xfrm>
          <a:prstGeom prst="rect">
            <a:avLst/>
          </a:prstGeom>
        </p:spPr>
      </p:pic>
      <p:sp>
        <p:nvSpPr>
          <p:cNvPr id="5" name="TextBox 4"/>
          <p:cNvSpPr txBox="1"/>
          <p:nvPr/>
        </p:nvSpPr>
        <p:spPr>
          <a:xfrm>
            <a:off x="126124" y="533400"/>
            <a:ext cx="8824082" cy="1200329"/>
          </a:xfrm>
          <a:prstGeom prst="rect">
            <a:avLst/>
          </a:prstGeom>
          <a:noFill/>
        </p:spPr>
        <p:txBody>
          <a:bodyPr wrap="none" rtlCol="0">
            <a:spAutoFit/>
          </a:bodyPr>
          <a:lstStyle/>
          <a:p>
            <a:r>
              <a:rPr lang="en-US" sz="2400" b="1"/>
              <a:t>Bước </a:t>
            </a:r>
            <a:r>
              <a:rPr lang="en-US" sz="2400" b="1" smtClean="0"/>
              <a:t>6: </a:t>
            </a:r>
            <a:r>
              <a:rPr lang="en-US" sz="2400"/>
              <a:t>Thông tin đăng ký sẽ được gửi đến hộp thư điện tử mà ta </a:t>
            </a:r>
            <a:r>
              <a:rPr lang="en-US" sz="2400" smtClean="0"/>
              <a:t>đã</a:t>
            </a:r>
          </a:p>
          <a:p>
            <a:r>
              <a:rPr lang="en-US" sz="2400" smtClean="0"/>
              <a:t> </a:t>
            </a:r>
            <a:r>
              <a:rPr lang="en-US" sz="2400"/>
              <a:t>điền trong biểu mẫu.Trường hợp hồ sơ chưa đầy đủ hoặc có yêu cầu </a:t>
            </a:r>
            <a:endParaRPr lang="en-US" sz="2400" smtClean="0"/>
          </a:p>
          <a:p>
            <a:r>
              <a:rPr lang="en-US" sz="2400" smtClean="0"/>
              <a:t>khác</a:t>
            </a:r>
            <a:r>
              <a:rPr lang="en-US" sz="2400"/>
              <a:t>, sẽ được hướng dẫn chi tiết để bổ sung hoàn chỉnh hồ sơ.</a:t>
            </a:r>
          </a:p>
        </p:txBody>
      </p:sp>
      <p:sp>
        <p:nvSpPr>
          <p:cNvPr id="6" name="TextBox 5"/>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HƯỚNG </a:t>
            </a:r>
            <a:r>
              <a:rPr lang="en-US" sz="2400" b="1" smtClean="0">
                <a:solidFill>
                  <a:srgbClr val="FF0000"/>
                </a:solidFill>
                <a:latin typeface="Times New Roman" pitchFamily="18" charset="0"/>
                <a:cs typeface="Times New Roman" pitchFamily="18" charset="0"/>
              </a:rPr>
              <a:t>DẪN THỰC HIỆN MỘT TTHC MỨC ĐỘ 3 SỞ GD&amp;ĐT</a:t>
            </a:r>
            <a:endParaRPr lang="en-US" sz="2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7446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52401" y="1223665"/>
            <a:ext cx="8915399" cy="5253335"/>
          </a:xfrm>
          <a:prstGeom prst="rect">
            <a:avLst/>
          </a:prstGeom>
        </p:spPr>
      </p:pic>
      <p:sp>
        <p:nvSpPr>
          <p:cNvPr id="4" name="TextBox 3"/>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TRA CỨU HỒ SƠ</a:t>
            </a:r>
          </a:p>
        </p:txBody>
      </p:sp>
      <p:sp>
        <p:nvSpPr>
          <p:cNvPr id="6" name="TextBox 5"/>
          <p:cNvSpPr txBox="1"/>
          <p:nvPr/>
        </p:nvSpPr>
        <p:spPr>
          <a:xfrm>
            <a:off x="228600" y="531167"/>
            <a:ext cx="8763000" cy="461665"/>
          </a:xfrm>
          <a:prstGeom prst="rect">
            <a:avLst/>
          </a:prstGeom>
          <a:noFill/>
        </p:spPr>
        <p:txBody>
          <a:bodyPr wrap="square" rtlCol="0">
            <a:spAutoFit/>
          </a:bodyPr>
          <a:lstStyle/>
          <a:p>
            <a:r>
              <a:rPr lang="en-US" sz="2400" b="1" smtClean="0"/>
              <a:t>Bước </a:t>
            </a:r>
            <a:r>
              <a:rPr lang="en-US" sz="2400" b="1"/>
              <a:t>1: </a:t>
            </a:r>
            <a:r>
              <a:rPr lang="en-US" sz="2400"/>
              <a:t>Từ Trang Chủ nhập mã hồ sơ cần tra cứu.</a:t>
            </a:r>
            <a:endParaRPr lang="en-US" sz="2400" b="1" dirty="0"/>
          </a:p>
        </p:txBody>
      </p:sp>
      <p:cxnSp>
        <p:nvCxnSpPr>
          <p:cNvPr id="7" name="Straight Arrow Connector 6"/>
          <p:cNvCxnSpPr/>
          <p:nvPr/>
        </p:nvCxnSpPr>
        <p:spPr>
          <a:xfrm flipH="1">
            <a:off x="1486175" y="1202644"/>
            <a:ext cx="952225" cy="999273"/>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899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repeatCount="3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953294" y="1604600"/>
            <a:ext cx="7161212" cy="5290185"/>
          </a:xfrm>
          <a:prstGeom prst="rect">
            <a:avLst/>
          </a:prstGeom>
        </p:spPr>
      </p:pic>
      <p:sp>
        <p:nvSpPr>
          <p:cNvPr id="4" name="TextBox 3"/>
          <p:cNvSpPr txBox="1"/>
          <p:nvPr/>
        </p:nvSpPr>
        <p:spPr>
          <a:xfrm>
            <a:off x="0" y="0"/>
            <a:ext cx="90678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TRA CỨU HỒ SƠ</a:t>
            </a:r>
          </a:p>
        </p:txBody>
      </p:sp>
      <p:sp>
        <p:nvSpPr>
          <p:cNvPr id="6" name="TextBox 5"/>
          <p:cNvSpPr txBox="1"/>
          <p:nvPr/>
        </p:nvSpPr>
        <p:spPr>
          <a:xfrm>
            <a:off x="228600" y="381000"/>
            <a:ext cx="8763000" cy="1200329"/>
          </a:xfrm>
          <a:prstGeom prst="rect">
            <a:avLst/>
          </a:prstGeom>
          <a:noFill/>
        </p:spPr>
        <p:txBody>
          <a:bodyPr wrap="square" rtlCol="0">
            <a:spAutoFit/>
          </a:bodyPr>
          <a:lstStyle/>
          <a:p>
            <a:r>
              <a:rPr lang="en-US" sz="2400" b="1"/>
              <a:t>Bước 2: N</a:t>
            </a:r>
            <a:r>
              <a:rPr lang="en-US" sz="2400"/>
              <a:t>hập Mã Xác Nhận và nhấn nút </a:t>
            </a:r>
            <a:r>
              <a:rPr lang="en-US" sz="2400" b="1"/>
              <a:t>Tra cứu</a:t>
            </a:r>
            <a:r>
              <a:rPr lang="en-US" sz="2400"/>
              <a:t>. Thông tin hồ sơ đã đăng ký sẽ hiện ra bên dưới ô Tra cứu. Hoặc có thể tra cứu qua tin nhắn SMS</a:t>
            </a:r>
          </a:p>
        </p:txBody>
      </p:sp>
      <p:cxnSp>
        <p:nvCxnSpPr>
          <p:cNvPr id="7" name="Straight Arrow Connector 6"/>
          <p:cNvCxnSpPr/>
          <p:nvPr/>
        </p:nvCxnSpPr>
        <p:spPr>
          <a:xfrm flipH="1">
            <a:off x="2667000" y="2819400"/>
            <a:ext cx="952225" cy="999273"/>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039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repeatCount="3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228600"/>
            <a:ext cx="8371490" cy="1219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SG" sz="2400" b="1" dirty="0" smtClean="0">
                <a:solidFill>
                  <a:srgbClr val="FF0000"/>
                </a:solidFill>
                <a:latin typeface="Times New Roman" pitchFamily="18" charset="0"/>
                <a:cs typeface="Times New Roman" pitchFamily="18" charset="0"/>
              </a:rPr>
              <a:t>CÁC BƯỚC TÌM KIẾM TTHC CỦA SỞ GD&amp;ĐT HÀ NỘI</a:t>
            </a:r>
            <a:endParaRPr lang="en-SG"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81000" y="1981200"/>
            <a:ext cx="8368862"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SG" sz="2400" b="1" dirty="0" err="1" smtClean="0">
                <a:latin typeface="Times New Roman" pitchFamily="18" charset="0"/>
                <a:cs typeface="Times New Roman" pitchFamily="18" charset="0"/>
              </a:rPr>
              <a:t>Bước</a:t>
            </a:r>
            <a:r>
              <a:rPr lang="en-SG" sz="2400" b="1" dirty="0" smtClean="0">
                <a:latin typeface="Times New Roman" pitchFamily="18" charset="0"/>
                <a:cs typeface="Times New Roman" pitchFamily="18" charset="0"/>
              </a:rPr>
              <a:t> 1</a:t>
            </a:r>
            <a:r>
              <a:rPr lang="en-SG" sz="2400" dirty="0" smtClean="0">
                <a:latin typeface="Times New Roman" pitchFamily="18" charset="0"/>
                <a:cs typeface="Times New Roman" pitchFamily="18" charset="0"/>
              </a:rPr>
              <a:t>: </a:t>
            </a:r>
            <a:r>
              <a:rPr lang="en-SG" sz="2400" dirty="0" err="1" smtClean="0">
                <a:latin typeface="Times New Roman" pitchFamily="18" charset="0"/>
                <a:cs typeface="Times New Roman" pitchFamily="18" charset="0"/>
              </a:rPr>
              <a:t>Truy</a:t>
            </a:r>
            <a:r>
              <a:rPr lang="en-SG" sz="2400" dirty="0" smtClean="0">
                <a:latin typeface="Times New Roman" pitchFamily="18" charset="0"/>
                <a:cs typeface="Times New Roman" pitchFamily="18" charset="0"/>
              </a:rPr>
              <a:t> </a:t>
            </a:r>
            <a:r>
              <a:rPr lang="en-SG" sz="2400" dirty="0" err="1" smtClean="0">
                <a:latin typeface="Times New Roman" pitchFamily="18" charset="0"/>
                <a:cs typeface="Times New Roman" pitchFamily="18" charset="0"/>
              </a:rPr>
              <a:t>cập</a:t>
            </a:r>
            <a:r>
              <a:rPr lang="en-SG" sz="2400" dirty="0" smtClean="0">
                <a:latin typeface="Times New Roman" pitchFamily="18" charset="0"/>
                <a:cs typeface="Times New Roman" pitchFamily="18" charset="0"/>
              </a:rPr>
              <a:t> </a:t>
            </a:r>
            <a:r>
              <a:rPr lang="en-SG" sz="2400" dirty="0" err="1" smtClean="0">
                <a:latin typeface="Times New Roman" pitchFamily="18" charset="0"/>
                <a:cs typeface="Times New Roman" pitchFamily="18" charset="0"/>
              </a:rPr>
              <a:t>trang</a:t>
            </a:r>
            <a:r>
              <a:rPr lang="en-SG" sz="2400" dirty="0" smtClean="0">
                <a:latin typeface="Times New Roman" pitchFamily="18" charset="0"/>
                <a:cs typeface="Times New Roman" pitchFamily="18" charset="0"/>
              </a:rPr>
              <a:t> </a:t>
            </a:r>
            <a:r>
              <a:rPr lang="en-SG" sz="2400" dirty="0" smtClean="0">
                <a:latin typeface="Times New Roman" pitchFamily="18" charset="0"/>
                <a:cs typeface="Times New Roman" pitchFamily="18" charset="0"/>
                <a:hlinkClick r:id="rId2"/>
              </a:rPr>
              <a:t>https://dichvucong.hanoi.gov.vn</a:t>
            </a:r>
            <a:r>
              <a:rPr lang="en-SG" sz="2400" dirty="0" smtClean="0">
                <a:latin typeface="Times New Roman" pitchFamily="18" charset="0"/>
                <a:cs typeface="Times New Roman" pitchFamily="18" charset="0"/>
              </a:rPr>
              <a:t> </a:t>
            </a:r>
            <a:r>
              <a:rPr lang="en-SG" sz="2400" dirty="0" err="1" smtClean="0">
                <a:latin typeface="Times New Roman" pitchFamily="18" charset="0"/>
                <a:cs typeface="Times New Roman" pitchFamily="18" charset="0"/>
              </a:rPr>
              <a:t>và</a:t>
            </a:r>
            <a:r>
              <a:rPr lang="en-SG" sz="2400" dirty="0" smtClean="0">
                <a:latin typeface="Times New Roman" pitchFamily="18" charset="0"/>
                <a:cs typeface="Times New Roman" pitchFamily="18" charset="0"/>
              </a:rPr>
              <a:t> </a:t>
            </a:r>
            <a:r>
              <a:rPr lang="en-SG" sz="2400" dirty="0" err="1" smtClean="0">
                <a:latin typeface="Times New Roman" pitchFamily="18" charset="0"/>
                <a:cs typeface="Times New Roman" pitchFamily="18" charset="0"/>
              </a:rPr>
              <a:t>chọn</a:t>
            </a:r>
            <a:r>
              <a:rPr lang="en-SG" sz="2400" dirty="0" smtClean="0">
                <a:latin typeface="Times New Roman" pitchFamily="18" charset="0"/>
                <a:cs typeface="Times New Roman" pitchFamily="18" charset="0"/>
              </a:rPr>
              <a:t> </a:t>
            </a:r>
            <a:r>
              <a:rPr lang="en-SG" sz="2400" b="1" dirty="0" err="1" smtClean="0">
                <a:solidFill>
                  <a:srgbClr val="FF0000"/>
                </a:solidFill>
                <a:latin typeface="Times New Roman" pitchFamily="18" charset="0"/>
                <a:cs typeface="Times New Roman" pitchFamily="18" charset="0"/>
              </a:rPr>
              <a:t>Đăng</a:t>
            </a:r>
            <a:r>
              <a:rPr lang="en-SG" sz="2400" b="1" dirty="0" smtClean="0">
                <a:solidFill>
                  <a:srgbClr val="FF0000"/>
                </a:solidFill>
                <a:latin typeface="Times New Roman" pitchFamily="18" charset="0"/>
                <a:cs typeface="Times New Roman" pitchFamily="18" charset="0"/>
              </a:rPr>
              <a:t> </a:t>
            </a:r>
            <a:r>
              <a:rPr lang="en-SG" sz="2400" b="1" dirty="0" err="1" smtClean="0">
                <a:solidFill>
                  <a:srgbClr val="FF0000"/>
                </a:solidFill>
                <a:latin typeface="Times New Roman" pitchFamily="18" charset="0"/>
                <a:cs typeface="Times New Roman" pitchFamily="18" charset="0"/>
              </a:rPr>
              <a:t>ký</a:t>
            </a:r>
            <a:r>
              <a:rPr lang="en-SG" sz="2400" b="1" dirty="0" smtClean="0">
                <a:solidFill>
                  <a:srgbClr val="FF0000"/>
                </a:solidFill>
                <a:latin typeface="Times New Roman" pitchFamily="18" charset="0"/>
                <a:cs typeface="Times New Roman" pitchFamily="18" charset="0"/>
              </a:rPr>
              <a:t> </a:t>
            </a:r>
            <a:r>
              <a:rPr lang="en-SG" sz="2400" b="1" dirty="0" err="1" smtClean="0">
                <a:solidFill>
                  <a:srgbClr val="FF0000"/>
                </a:solidFill>
                <a:latin typeface="Times New Roman" pitchFamily="18" charset="0"/>
                <a:cs typeface="Times New Roman" pitchFamily="18" charset="0"/>
              </a:rPr>
              <a:t>trực</a:t>
            </a:r>
            <a:r>
              <a:rPr lang="en-SG" sz="2400" b="1" dirty="0" smtClean="0">
                <a:solidFill>
                  <a:srgbClr val="FF0000"/>
                </a:solidFill>
                <a:latin typeface="Times New Roman" pitchFamily="18" charset="0"/>
                <a:cs typeface="Times New Roman" pitchFamily="18" charset="0"/>
              </a:rPr>
              <a:t> </a:t>
            </a:r>
            <a:r>
              <a:rPr lang="en-SG" sz="2400" b="1" dirty="0" err="1" smtClean="0">
                <a:solidFill>
                  <a:srgbClr val="FF0000"/>
                </a:solidFill>
                <a:latin typeface="Times New Roman" pitchFamily="18" charset="0"/>
                <a:cs typeface="Times New Roman" pitchFamily="18" charset="0"/>
              </a:rPr>
              <a:t>tuyến</a:t>
            </a:r>
            <a:endParaRPr lang="en-SG" sz="2400" b="1" dirty="0">
              <a:solidFill>
                <a:srgbClr val="FF0000"/>
              </a:solidFill>
              <a:latin typeface="Times New Roman" pitchFamily="18" charset="0"/>
              <a:cs typeface="Times New Roman" pitchFamily="18" charset="0"/>
            </a:endParaRPr>
          </a:p>
        </p:txBody>
      </p:sp>
      <p:sp>
        <p:nvSpPr>
          <p:cNvPr id="6" name="Rounded Rectangle 5"/>
          <p:cNvSpPr/>
          <p:nvPr/>
        </p:nvSpPr>
        <p:spPr>
          <a:xfrm>
            <a:off x="381000" y="3124200"/>
            <a:ext cx="8368862"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b="1" dirty="0" err="1" smtClean="0">
                <a:latin typeface="Times New Roman" pitchFamily="18" charset="0"/>
                <a:cs typeface="Times New Roman" pitchFamily="18" charset="0"/>
              </a:rPr>
              <a:t>Bước</a:t>
            </a:r>
            <a:r>
              <a:rPr lang="en-US" sz="2400" b="1" dirty="0" smtClean="0">
                <a:latin typeface="Times New Roman" pitchFamily="18" charset="0"/>
                <a:cs typeface="Times New Roman" pitchFamily="18" charset="0"/>
              </a:rPr>
              <a:t> 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Nộp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sở</a:t>
            </a: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ngành</a:t>
            </a:r>
            <a:endParaRPr lang="en-SG" sz="2400" dirty="0">
              <a:latin typeface="Times New Roman" pitchFamily="18" charset="0"/>
              <a:cs typeface="Times New Roman" pitchFamily="18" charset="0"/>
            </a:endParaRPr>
          </a:p>
        </p:txBody>
      </p:sp>
      <p:sp>
        <p:nvSpPr>
          <p:cNvPr id="7" name="Rounded Rectangle 6"/>
          <p:cNvSpPr/>
          <p:nvPr/>
        </p:nvSpPr>
        <p:spPr>
          <a:xfrm>
            <a:off x="381000" y="4114800"/>
            <a:ext cx="837149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b="1" dirty="0" err="1" smtClean="0">
                <a:latin typeface="Times New Roman" pitchFamily="18" charset="0"/>
                <a:cs typeface="Times New Roman" pitchFamily="18" charset="0"/>
              </a:rPr>
              <a:t>Bước</a:t>
            </a:r>
            <a:r>
              <a:rPr lang="en-US" sz="2400" b="1" dirty="0" smtClean="0">
                <a:latin typeface="Times New Roman" pitchFamily="18" charset="0"/>
                <a:cs typeface="Times New Roman" pitchFamily="18" charset="0"/>
              </a:rPr>
              <a:t> 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Sở</a:t>
            </a:r>
            <a:r>
              <a:rPr lang="en-US" sz="2400" b="1" smtClean="0">
                <a:solidFill>
                  <a:srgbClr val="FF0000"/>
                </a:solidFill>
                <a:latin typeface="Times New Roman" pitchFamily="18" charset="0"/>
                <a:cs typeface="Times New Roman" pitchFamily="18" charset="0"/>
              </a:rPr>
              <a:t> GD&amp;ĐT </a:t>
            </a:r>
            <a:r>
              <a:rPr lang="en-US" sz="2400" b="1" err="1" smtClean="0">
                <a:solidFill>
                  <a:srgbClr val="FF0000"/>
                </a:solidFill>
                <a:latin typeface="Times New Roman" pitchFamily="18" charset="0"/>
                <a:cs typeface="Times New Roman" pitchFamily="18" charset="0"/>
              </a:rPr>
              <a:t>Hà</a:t>
            </a:r>
            <a:r>
              <a:rPr lang="en-US" sz="2400" b="1" smtClean="0">
                <a:solidFill>
                  <a:srgbClr val="FF0000"/>
                </a:solidFill>
                <a:latin typeface="Times New Roman" pitchFamily="18" charset="0"/>
                <a:cs typeface="Times New Roman" pitchFamily="18" charset="0"/>
              </a:rPr>
              <a:t> Nội</a:t>
            </a:r>
            <a:r>
              <a:rPr lang="en-US" sz="2400" smtClean="0">
                <a:latin typeface="Times New Roman" pitchFamily="18" charset="0"/>
                <a:cs typeface="Times New Roman" pitchFamily="18" charset="0"/>
              </a:rPr>
              <a:t>; Lĩnh vực: </a:t>
            </a:r>
            <a:r>
              <a:rPr lang="en-US" sz="2400" b="1" smtClean="0">
                <a:solidFill>
                  <a:srgbClr val="FF0000"/>
                </a:solidFill>
                <a:latin typeface="Times New Roman" pitchFamily="18" charset="0"/>
                <a:cs typeface="Times New Roman" pitchFamily="18" charset="0"/>
              </a:rPr>
              <a:t>Giáo dục đào tạo</a:t>
            </a:r>
            <a:endParaRPr lang="en-SG" sz="2400" b="1" dirty="0">
              <a:solidFill>
                <a:srgbClr val="FF0000"/>
              </a:solidFill>
              <a:latin typeface="Times New Roman" pitchFamily="18" charset="0"/>
              <a:cs typeface="Times New Roman" pitchFamily="18" charset="0"/>
            </a:endParaRPr>
          </a:p>
        </p:txBody>
      </p:sp>
      <p:sp>
        <p:nvSpPr>
          <p:cNvPr id="8" name="Rounded Rectangle 7"/>
          <p:cNvSpPr/>
          <p:nvPr/>
        </p:nvSpPr>
        <p:spPr>
          <a:xfrm>
            <a:off x="381000" y="5029200"/>
            <a:ext cx="8358352"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b="1" dirty="0" err="1" smtClean="0">
                <a:latin typeface="Times New Roman" pitchFamily="18" charset="0"/>
                <a:cs typeface="Times New Roman" pitchFamily="18" charset="0"/>
              </a:rPr>
              <a:t>Bước</a:t>
            </a:r>
            <a:r>
              <a:rPr lang="en-US" sz="2400" b="1" dirty="0" smtClean="0">
                <a:latin typeface="Times New Roman" pitchFamily="18" charset="0"/>
                <a:cs typeface="Times New Roman" pitchFamily="18" charset="0"/>
              </a:rPr>
              <a:t> 4</a:t>
            </a:r>
            <a:r>
              <a:rPr lang="en-US" sz="2400" smtClean="0">
                <a:latin typeface="Times New Roman" pitchFamily="18" charset="0"/>
                <a:cs typeface="Times New Roman" pitchFamily="18" charset="0"/>
              </a:rPr>
              <a:t>: Nháy chuột vào nút: </a:t>
            </a:r>
            <a:r>
              <a:rPr lang="en-US" sz="2400" b="1" smtClean="0">
                <a:solidFill>
                  <a:srgbClr val="FF0000"/>
                </a:solidFill>
                <a:latin typeface="Times New Roman" pitchFamily="18" charset="0"/>
                <a:cs typeface="Times New Roman" pitchFamily="18" charset="0"/>
              </a:rPr>
              <a:t>Tìm kiếm</a:t>
            </a:r>
            <a:endParaRPr lang="en-SG"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77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76200"/>
            <a:ext cx="91440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400" b="1" dirty="0" smtClean="0">
                <a:solidFill>
                  <a:srgbClr val="FF0000"/>
                </a:solidFill>
                <a:latin typeface="Times New Roman" pitchFamily="18" charset="0"/>
                <a:cs typeface="Times New Roman" pitchFamily="18" charset="0"/>
              </a:rPr>
              <a:t>CÁC </a:t>
            </a:r>
            <a:r>
              <a:rPr lang="en-SG" sz="2400" b="1" smtClean="0">
                <a:solidFill>
                  <a:srgbClr val="FF0000"/>
                </a:solidFill>
                <a:latin typeface="Times New Roman" pitchFamily="18" charset="0"/>
                <a:cs typeface="Times New Roman" pitchFamily="18" charset="0"/>
              </a:rPr>
              <a:t>BƯỚC THỰC HIỆN MỘT TTHC SỞ </a:t>
            </a:r>
            <a:r>
              <a:rPr lang="en-SG" sz="2400" b="1" dirty="0" smtClean="0">
                <a:solidFill>
                  <a:srgbClr val="FF0000"/>
                </a:solidFill>
                <a:latin typeface="Times New Roman" pitchFamily="18" charset="0"/>
                <a:cs typeface="Times New Roman" pitchFamily="18" charset="0"/>
              </a:rPr>
              <a:t>GD&amp;ĐT </a:t>
            </a:r>
            <a:r>
              <a:rPr lang="en-SG" sz="2400" b="1" smtClean="0">
                <a:solidFill>
                  <a:srgbClr val="FF0000"/>
                </a:solidFill>
                <a:latin typeface="Times New Roman" pitchFamily="18" charset="0"/>
                <a:cs typeface="Times New Roman" pitchFamily="18" charset="0"/>
              </a:rPr>
              <a:t>HÀ NỘI QUA DVCTT MỨC ĐỘ 3</a:t>
            </a:r>
            <a:endParaRPr lang="en-SG" sz="2400" b="1" dirty="0">
              <a:solidFill>
                <a:srgbClr val="FF0000"/>
              </a:solidFill>
              <a:latin typeface="Times New Roman" pitchFamily="18" charset="0"/>
              <a:cs typeface="Times New Roman" pitchFamily="18" charset="0"/>
            </a:endParaRPr>
          </a:p>
        </p:txBody>
      </p:sp>
      <p:sp>
        <p:nvSpPr>
          <p:cNvPr id="5" name="TextBox 4"/>
          <p:cNvSpPr txBox="1"/>
          <p:nvPr/>
        </p:nvSpPr>
        <p:spPr>
          <a:xfrm>
            <a:off x="152400" y="1219200"/>
            <a:ext cx="8763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t>Bước 1: </a:t>
            </a:r>
            <a:r>
              <a:rPr lang="en-US" sz="2400"/>
              <a:t>Chọn TTHC nháy vào nút </a:t>
            </a:r>
            <a:r>
              <a:rPr lang="en-US" sz="2400" b="1"/>
              <a:t>Thực hiện</a:t>
            </a:r>
            <a:endParaRPr lang="en-US" sz="2400" b="1" dirty="0"/>
          </a:p>
        </p:txBody>
      </p:sp>
      <p:sp>
        <p:nvSpPr>
          <p:cNvPr id="6" name="TextBox 5"/>
          <p:cNvSpPr txBox="1"/>
          <p:nvPr/>
        </p:nvSpPr>
        <p:spPr>
          <a:xfrm>
            <a:off x="152400" y="1927628"/>
            <a:ext cx="8763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t>Bước 2: </a:t>
            </a:r>
            <a:r>
              <a:rPr lang="en-US" sz="2400"/>
              <a:t>Điền thông </a:t>
            </a:r>
            <a:r>
              <a:rPr lang="en-US" sz="2400" smtClean="0"/>
              <a:t>tin, những ô </a:t>
            </a:r>
            <a:r>
              <a:rPr lang="en-US" sz="2400"/>
              <a:t>thông tin có dấu </a:t>
            </a:r>
            <a:r>
              <a:rPr lang="en-US" sz="2400" b="1"/>
              <a:t>*</a:t>
            </a:r>
            <a:r>
              <a:rPr lang="en-US" sz="2400"/>
              <a:t> là bắt buộc nhập</a:t>
            </a:r>
            <a:endParaRPr lang="en-US" sz="2400" dirty="0"/>
          </a:p>
        </p:txBody>
      </p:sp>
      <p:sp>
        <p:nvSpPr>
          <p:cNvPr id="7" name="TextBox 6"/>
          <p:cNvSpPr txBox="1"/>
          <p:nvPr/>
        </p:nvSpPr>
        <p:spPr>
          <a:xfrm>
            <a:off x="152400" y="2598003"/>
            <a:ext cx="8763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t>Bước 3: </a:t>
            </a:r>
            <a:r>
              <a:rPr lang="en-US" sz="2400"/>
              <a:t>Đính kèm hồ sơ theo yêu </a:t>
            </a:r>
            <a:r>
              <a:rPr lang="en-US" sz="2400" smtClean="0"/>
              <a:t>cầu. Chọn </a:t>
            </a:r>
            <a:r>
              <a:rPr lang="en-US" sz="2400" b="1" smtClean="0"/>
              <a:t>Tiếp tục </a:t>
            </a:r>
            <a:r>
              <a:rPr lang="en-US" sz="2400" smtClean="0"/>
              <a:t>khi hoàn tất</a:t>
            </a:r>
            <a:endParaRPr lang="en-US" sz="2400"/>
          </a:p>
        </p:txBody>
      </p:sp>
      <p:sp>
        <p:nvSpPr>
          <p:cNvPr id="9" name="TextBox 8"/>
          <p:cNvSpPr txBox="1"/>
          <p:nvPr/>
        </p:nvSpPr>
        <p:spPr>
          <a:xfrm>
            <a:off x="152400" y="3272135"/>
            <a:ext cx="8763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smtClean="0"/>
              <a:t>Bước 4: </a:t>
            </a:r>
            <a:r>
              <a:rPr lang="en-US" sz="2400" smtClean="0"/>
              <a:t>Kiểm tra thông tin nhập</a:t>
            </a:r>
            <a:r>
              <a:rPr lang="en-US" sz="2400" b="1" smtClean="0"/>
              <a:t> Mã xác nhận </a:t>
            </a:r>
            <a:r>
              <a:rPr lang="en-US" sz="2400" smtClean="0"/>
              <a:t>và chọn</a:t>
            </a:r>
            <a:r>
              <a:rPr lang="en-US" sz="2400"/>
              <a:t> </a:t>
            </a:r>
            <a:r>
              <a:rPr lang="en-US" sz="2400" b="1"/>
              <a:t>Tiếp tục</a:t>
            </a:r>
            <a:endParaRPr lang="en-US" sz="2400"/>
          </a:p>
        </p:txBody>
      </p:sp>
      <p:sp>
        <p:nvSpPr>
          <p:cNvPr id="10" name="TextBox 9"/>
          <p:cNvSpPr txBox="1"/>
          <p:nvPr/>
        </p:nvSpPr>
        <p:spPr>
          <a:xfrm>
            <a:off x="152400" y="3957935"/>
            <a:ext cx="8763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t>Bước </a:t>
            </a:r>
            <a:r>
              <a:rPr lang="en-US" sz="2400" b="1" smtClean="0"/>
              <a:t>5: </a:t>
            </a:r>
            <a:r>
              <a:rPr lang="en-US" sz="2400" smtClean="0"/>
              <a:t>Lưu mã hồ sơ và đọc hướng dẫn hoàn tất thủ tục</a:t>
            </a:r>
            <a:endParaRPr lang="en-US" sz="2400"/>
          </a:p>
        </p:txBody>
      </p:sp>
      <p:sp>
        <p:nvSpPr>
          <p:cNvPr id="11" name="TextBox 10"/>
          <p:cNvSpPr txBox="1"/>
          <p:nvPr/>
        </p:nvSpPr>
        <p:spPr>
          <a:xfrm>
            <a:off x="152400" y="4643735"/>
            <a:ext cx="8763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t>Bước </a:t>
            </a:r>
            <a:r>
              <a:rPr lang="en-US" sz="2400" b="1" smtClean="0"/>
              <a:t>6: </a:t>
            </a:r>
            <a:r>
              <a:rPr lang="en-US" sz="2400" smtClean="0"/>
              <a:t>Đăng nhập hòm thư điện tử để xem thông tin đăng ký.</a:t>
            </a:r>
            <a:endParaRPr lang="en-US" sz="2400"/>
          </a:p>
        </p:txBody>
      </p:sp>
      <p:sp>
        <p:nvSpPr>
          <p:cNvPr id="12" name="TextBox 11"/>
          <p:cNvSpPr txBox="1"/>
          <p:nvPr/>
        </p:nvSpPr>
        <p:spPr>
          <a:xfrm>
            <a:off x="152400" y="5341203"/>
            <a:ext cx="87630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t>Bước </a:t>
            </a:r>
            <a:r>
              <a:rPr lang="en-US" sz="2400" b="1" smtClean="0"/>
              <a:t>7: </a:t>
            </a:r>
            <a:r>
              <a:rPr lang="en-US" sz="2400" smtClean="0"/>
              <a:t>Đem hồ sơ bản gốc, CMND đến 23A Quang Trung, </a:t>
            </a:r>
          </a:p>
          <a:p>
            <a:r>
              <a:rPr lang="en-US" sz="2400" smtClean="0"/>
              <a:t>Hoàn Kiếm,Hà Nội để nhận kết quả khi có thông báo.</a:t>
            </a:r>
            <a:endParaRPr lang="en-US" sz="2400"/>
          </a:p>
        </p:txBody>
      </p:sp>
    </p:spTree>
    <p:extLst>
      <p:ext uri="{BB962C8B-B14F-4D97-AF65-F5344CB8AC3E}">
        <p14:creationId xmlns:p14="http://schemas.microsoft.com/office/powerpoint/2010/main" val="277004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17125" cy="6019800"/>
          </a:xfrm>
          <a:prstGeom prst="rect">
            <a:avLst/>
          </a:prstGeom>
        </p:spPr>
      </p:pic>
    </p:spTree>
    <p:extLst>
      <p:ext uri="{BB962C8B-B14F-4D97-AF65-F5344CB8AC3E}">
        <p14:creationId xmlns:p14="http://schemas.microsoft.com/office/powerpoint/2010/main" val="366088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8393" y="2196405"/>
            <a:ext cx="9141372" cy="1384995"/>
          </a:xfrm>
          <a:prstGeom prst="rect">
            <a:avLst/>
          </a:prstGeom>
          <a:noFill/>
        </p:spPr>
        <p:txBody>
          <a:bodyPr wrap="square" rtlCol="0">
            <a:spAutoFit/>
          </a:bodyPr>
          <a:lstStyle/>
          <a:p>
            <a:pPr algn="ctr">
              <a:lnSpc>
                <a:spcPct val="150000"/>
              </a:lnSpc>
            </a:pPr>
            <a:r>
              <a:rPr lang="en-US" sz="2800" b="1" dirty="0" smtClean="0">
                <a:solidFill>
                  <a:srgbClr val="FF0000"/>
                </a:solidFill>
                <a:latin typeface="Verdana" pitchFamily="34" charset="0"/>
                <a:ea typeface="Verdana" pitchFamily="34" charset="0"/>
                <a:cs typeface="Verdana" pitchFamily="34" charset="0"/>
              </a:rPr>
              <a:t>TUYÊN </a:t>
            </a:r>
            <a:r>
              <a:rPr lang="en-US" sz="2800" b="1" dirty="0" err="1" smtClean="0">
                <a:solidFill>
                  <a:srgbClr val="FF0000"/>
                </a:solidFill>
                <a:latin typeface="Verdana" pitchFamily="34" charset="0"/>
                <a:ea typeface="Verdana" pitchFamily="34" charset="0"/>
                <a:cs typeface="Verdana" pitchFamily="34" charset="0"/>
              </a:rPr>
              <a:t>TRUYỀN</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DỊCH</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VỤ</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CÔNG</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TRỰC</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TUYẾN</a:t>
            </a:r>
            <a:r>
              <a:rPr lang="en-US" sz="2800" b="1" dirty="0" smtClean="0">
                <a:solidFill>
                  <a:srgbClr val="FF0000"/>
                </a:solidFill>
                <a:latin typeface="Verdana" pitchFamily="34" charset="0"/>
                <a:ea typeface="Verdana" pitchFamily="34" charset="0"/>
                <a:cs typeface="Verdana" pitchFamily="34" charset="0"/>
              </a:rPr>
              <a:t> </a:t>
            </a:r>
          </a:p>
          <a:p>
            <a:pPr algn="ctr">
              <a:lnSpc>
                <a:spcPct val="150000"/>
              </a:lnSpc>
            </a:pPr>
            <a:r>
              <a:rPr lang="en-US" sz="2800" b="1" dirty="0" err="1" smtClean="0">
                <a:solidFill>
                  <a:srgbClr val="FF0000"/>
                </a:solidFill>
                <a:latin typeface="Verdana" pitchFamily="34" charset="0"/>
                <a:ea typeface="Verdana" pitchFamily="34" charset="0"/>
                <a:cs typeface="Verdana" pitchFamily="34" charset="0"/>
              </a:rPr>
              <a:t>MỨC</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ĐỘ</a:t>
            </a:r>
            <a:r>
              <a:rPr lang="en-US" sz="2800" b="1" dirty="0" smtClean="0">
                <a:solidFill>
                  <a:srgbClr val="FF0000"/>
                </a:solidFill>
                <a:latin typeface="Verdana" pitchFamily="34" charset="0"/>
                <a:ea typeface="Verdana" pitchFamily="34" charset="0"/>
                <a:cs typeface="Verdana" pitchFamily="34" charset="0"/>
              </a:rPr>
              <a:t> 3,4 CHO </a:t>
            </a:r>
            <a:r>
              <a:rPr lang="en-US" sz="2800" b="1" dirty="0" err="1" smtClean="0">
                <a:solidFill>
                  <a:srgbClr val="FF0000"/>
                </a:solidFill>
                <a:latin typeface="Verdana" pitchFamily="34" charset="0"/>
                <a:ea typeface="Verdana" pitchFamily="34" charset="0"/>
                <a:cs typeface="Verdana" pitchFamily="34" charset="0"/>
              </a:rPr>
              <a:t>HỌC</a:t>
            </a:r>
            <a:r>
              <a:rPr lang="en-US" sz="2800" b="1" dirty="0" smtClean="0">
                <a:solidFill>
                  <a:srgbClr val="FF0000"/>
                </a:solidFill>
                <a:latin typeface="Verdana" pitchFamily="34" charset="0"/>
                <a:ea typeface="Verdana" pitchFamily="34" charset="0"/>
                <a:cs typeface="Verdana" pitchFamily="34" charset="0"/>
              </a:rPr>
              <a:t> </a:t>
            </a:r>
            <a:r>
              <a:rPr lang="en-US" sz="2800" b="1" dirty="0" err="1" smtClean="0">
                <a:solidFill>
                  <a:srgbClr val="FF0000"/>
                </a:solidFill>
                <a:latin typeface="Verdana" pitchFamily="34" charset="0"/>
                <a:ea typeface="Verdana" pitchFamily="34" charset="0"/>
                <a:cs typeface="Verdana" pitchFamily="34" charset="0"/>
              </a:rPr>
              <a:t>SINH</a:t>
            </a:r>
            <a:endParaRPr lang="en-US" sz="2800" b="1" dirty="0">
              <a:solidFill>
                <a:srgbClr val="FF0000"/>
              </a:solidFill>
              <a:latin typeface="Verdana" pitchFamily="34" charset="0"/>
              <a:ea typeface="Verdana" pitchFamily="34" charset="0"/>
              <a:cs typeface="Verdana" pitchFamily="34" charset="0"/>
            </a:endParaRPr>
          </a:p>
        </p:txBody>
      </p:sp>
      <p:sp>
        <p:nvSpPr>
          <p:cNvPr id="6" name="TextBox 5"/>
          <p:cNvSpPr txBox="1"/>
          <p:nvPr/>
        </p:nvSpPr>
        <p:spPr>
          <a:xfrm>
            <a:off x="2643351" y="5976610"/>
            <a:ext cx="6455979" cy="523220"/>
          </a:xfrm>
          <a:prstGeom prst="rect">
            <a:avLst/>
          </a:prstGeom>
          <a:noFill/>
        </p:spPr>
        <p:txBody>
          <a:bodyPr wrap="square" rtlCol="0">
            <a:spAutoFit/>
          </a:bodyPr>
          <a:lstStyle/>
          <a:p>
            <a:r>
              <a:rPr lang="en-US" sz="2800" i="1" dirty="0" err="1" smtClean="0">
                <a:solidFill>
                  <a:srgbClr val="FF0000"/>
                </a:solidFill>
                <a:latin typeface="Times New Roman" pitchFamily="18" charset="0"/>
                <a:cs typeface="Times New Roman" pitchFamily="18" charset="0"/>
              </a:rPr>
              <a:t>Thanh</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Xuân</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ngày</a:t>
            </a:r>
            <a:r>
              <a:rPr lang="en-US" sz="2800" i="1" dirty="0" smtClean="0">
                <a:solidFill>
                  <a:srgbClr val="FF0000"/>
                </a:solidFill>
                <a:latin typeface="Times New Roman" pitchFamily="18" charset="0"/>
                <a:cs typeface="Times New Roman" pitchFamily="18" charset="0"/>
              </a:rPr>
              <a:t> 02 </a:t>
            </a:r>
            <a:r>
              <a:rPr lang="en-US" sz="2800" i="1" dirty="0" err="1" smtClean="0">
                <a:solidFill>
                  <a:srgbClr val="FF0000"/>
                </a:solidFill>
                <a:latin typeface="Times New Roman" pitchFamily="18" charset="0"/>
                <a:cs typeface="Times New Roman" pitchFamily="18" charset="0"/>
              </a:rPr>
              <a:t>tháng</a:t>
            </a:r>
            <a:r>
              <a:rPr lang="en-US" sz="2800" i="1" dirty="0" smtClean="0">
                <a:solidFill>
                  <a:srgbClr val="FF0000"/>
                </a:solidFill>
                <a:latin typeface="Times New Roman" pitchFamily="18" charset="0"/>
                <a:cs typeface="Times New Roman" pitchFamily="18" charset="0"/>
              </a:rPr>
              <a:t> 4 </a:t>
            </a:r>
            <a:r>
              <a:rPr lang="en-US" sz="2800" i="1" dirty="0" err="1" smtClean="0">
                <a:solidFill>
                  <a:srgbClr val="FF0000"/>
                </a:solidFill>
                <a:latin typeface="Times New Roman" pitchFamily="18" charset="0"/>
                <a:cs typeface="Times New Roman" pitchFamily="18" charset="0"/>
              </a:rPr>
              <a:t>năm</a:t>
            </a:r>
            <a:r>
              <a:rPr lang="en-US" sz="2800" i="1" dirty="0" smtClean="0">
                <a:solidFill>
                  <a:srgbClr val="FF0000"/>
                </a:solidFill>
                <a:latin typeface="Times New Roman" pitchFamily="18" charset="0"/>
                <a:cs typeface="Times New Roman" pitchFamily="18" charset="0"/>
              </a:rPr>
              <a:t> 2019</a:t>
            </a:r>
            <a:endParaRPr lang="en-US" sz="2800" i="1" dirty="0">
              <a:solidFill>
                <a:srgbClr val="FF0000"/>
              </a:solidFill>
              <a:latin typeface="Times New Roman" pitchFamily="18" charset="0"/>
              <a:cs typeface="Times New Roman" pitchFamily="18" charset="0"/>
            </a:endParaRPr>
          </a:p>
        </p:txBody>
      </p:sp>
      <p:sp>
        <p:nvSpPr>
          <p:cNvPr id="7" name="TextBox 6"/>
          <p:cNvSpPr txBox="1"/>
          <p:nvPr/>
        </p:nvSpPr>
        <p:spPr>
          <a:xfrm>
            <a:off x="-18393" y="300335"/>
            <a:ext cx="9141372" cy="461665"/>
          </a:xfrm>
          <a:prstGeom prst="rect">
            <a:avLst/>
          </a:prstGeom>
          <a:noFill/>
        </p:spPr>
        <p:txBody>
          <a:bodyPr wrap="square" rtlCol="0">
            <a:spAutoFit/>
          </a:bodyPr>
          <a:lstStyle/>
          <a:p>
            <a:pPr algn="ctr"/>
            <a:r>
              <a:rPr lang="en-US" sz="2400" b="1" dirty="0" err="1" smtClean="0">
                <a:solidFill>
                  <a:srgbClr val="FF0000"/>
                </a:solidFill>
                <a:latin typeface="Verdana" pitchFamily="34" charset="0"/>
                <a:ea typeface="Verdana" pitchFamily="34" charset="0"/>
                <a:cs typeface="Verdana" pitchFamily="34" charset="0"/>
              </a:rPr>
              <a:t>SỞ</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GIÁO</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DỤC</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VÀ</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ĐÀO</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TẠO</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HÀ</a:t>
            </a:r>
            <a:r>
              <a:rPr lang="en-US" sz="2400" b="1" dirty="0" smtClean="0">
                <a:solidFill>
                  <a:srgbClr val="FF0000"/>
                </a:solidFill>
                <a:latin typeface="Verdana" pitchFamily="34" charset="0"/>
                <a:ea typeface="Verdana" pitchFamily="34" charset="0"/>
                <a:cs typeface="Verdana" pitchFamily="34" charset="0"/>
              </a:rPr>
              <a:t> </a:t>
            </a:r>
            <a:r>
              <a:rPr lang="en-US" sz="2400" b="1" dirty="0" err="1" smtClean="0">
                <a:solidFill>
                  <a:srgbClr val="FF0000"/>
                </a:solidFill>
                <a:latin typeface="Verdana" pitchFamily="34" charset="0"/>
                <a:ea typeface="Verdana" pitchFamily="34" charset="0"/>
                <a:cs typeface="Verdana" pitchFamily="34" charset="0"/>
              </a:rPr>
              <a:t>NỘI</a:t>
            </a:r>
            <a:endParaRPr lang="en-US" sz="2400" b="1" dirty="0" smtClean="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71859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78" y="533400"/>
            <a:ext cx="8229600" cy="715962"/>
          </a:xfrm>
          <a:solidFill>
            <a:srgbClr val="FFFF00"/>
          </a:solidFill>
        </p:spPr>
        <p:txBody>
          <a:bodyPr>
            <a:normAutofit/>
          </a:bodyPr>
          <a:lstStyle/>
          <a:p>
            <a:r>
              <a:rPr lang="en-US" sz="3200" b="1" smtClean="0">
                <a:solidFill>
                  <a:srgbClr val="FF0000"/>
                </a:solidFill>
                <a:latin typeface="Times New Roman" pitchFamily="18" charset="0"/>
                <a:cs typeface="Times New Roman" pitchFamily="18" charset="0"/>
              </a:rPr>
              <a:t>DỊCH VỤ CÔNG TRỰC TUYẾN</a:t>
            </a:r>
            <a:endParaRPr lang="en-US" sz="3200" b="1">
              <a:solidFill>
                <a:srgbClr val="FF0000"/>
              </a:solidFill>
              <a:latin typeface="Times New Roman" pitchFamily="18" charset="0"/>
              <a:cs typeface="Times New Roman" pitchFamily="18" charset="0"/>
            </a:endParaRPr>
          </a:p>
        </p:txBody>
      </p:sp>
      <p:sp>
        <p:nvSpPr>
          <p:cNvPr id="4" name="TextBox 3"/>
          <p:cNvSpPr txBox="1"/>
          <p:nvPr/>
        </p:nvSpPr>
        <p:spPr>
          <a:xfrm>
            <a:off x="381000" y="1623314"/>
            <a:ext cx="8458200" cy="2308324"/>
          </a:xfrm>
          <a:prstGeom prst="rect">
            <a:avLst/>
          </a:prstGeom>
          <a:noFill/>
        </p:spPr>
        <p:txBody>
          <a:bodyPr wrap="square" rtlCol="0">
            <a:spAutoFit/>
          </a:bodyPr>
          <a:lstStyle/>
          <a:p>
            <a:pPr algn="just"/>
            <a:r>
              <a:rPr lang="en-US" sz="3600" b="1" smtClean="0">
                <a:latin typeface="Times New Roman" pitchFamily="18" charset="0"/>
                <a:cs typeface="Times New Roman" pitchFamily="18" charset="0"/>
              </a:rPr>
              <a:t>Dịch vụ công trực tuyến </a:t>
            </a:r>
            <a:r>
              <a:rPr lang="en-US" sz="3600" smtClean="0">
                <a:latin typeface="Times New Roman" pitchFamily="18" charset="0"/>
                <a:cs typeface="Times New Roman" pitchFamily="18" charset="0"/>
              </a:rPr>
              <a:t>là dịch </a:t>
            </a:r>
            <a:r>
              <a:rPr lang="en-US" sz="3600" err="1" smtClean="0">
                <a:latin typeface="Times New Roman" pitchFamily="18" charset="0"/>
                <a:cs typeface="Times New Roman" pitchFamily="18" charset="0"/>
              </a:rPr>
              <a:t>vụ</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hành</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chính</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công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và</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các</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dịch</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vụ</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khác</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của</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cơ</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quan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nhà</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nước</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được</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cung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cấp</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cho</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các</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tổ</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chức</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cá</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nhân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trên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môi</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trường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mạng</a:t>
            </a:r>
            <a:r>
              <a:rPr lang="en-US" sz="3600" smtClean="0">
                <a:latin typeface="Times New Roman" pitchFamily="18" charset="0"/>
                <a:cs typeface="Times New Roman" pitchFamily="18" charset="0"/>
              </a:rPr>
              <a:t>.</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268436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anhxuan.gov.vn/portal/thanhxuanbac/Photos/2015-04-25/513d65f41addfa7d11178616_605265942943132_16817126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5867400"/>
            <a:ext cx="8686800" cy="954107"/>
          </a:xfrm>
          <a:prstGeom prst="rect">
            <a:avLst/>
          </a:prstGeom>
          <a:noFill/>
        </p:spPr>
        <p:txBody>
          <a:bodyPr wrap="square" rtlCol="0">
            <a:spAutoFit/>
          </a:bodyPr>
          <a:lstStyle/>
          <a:p>
            <a:pPr algn="ctr"/>
            <a:r>
              <a:rPr lang="en-US" sz="2800" smtClean="0"/>
              <a:t>UBND Phường Thanh Xuân Bắc</a:t>
            </a:r>
          </a:p>
          <a:p>
            <a:pPr algn="ctr"/>
            <a:r>
              <a:rPr lang="en-US" sz="2800" smtClean="0"/>
              <a:t>Địa chỉ: </a:t>
            </a:r>
            <a:r>
              <a:rPr lang="en-US" sz="2800"/>
              <a:t> E18 Thanh Xuân Bắc, Thanh Xuân, Hà Nội</a:t>
            </a:r>
            <a:r>
              <a:rPr lang="en-US" sz="2800" smtClean="0"/>
              <a:t> </a:t>
            </a:r>
            <a:endParaRPr lang="en-US" sz="2800"/>
          </a:p>
        </p:txBody>
      </p:sp>
    </p:spTree>
    <p:extLst>
      <p:ext uri="{BB962C8B-B14F-4D97-AF65-F5344CB8AC3E}">
        <p14:creationId xmlns:p14="http://schemas.microsoft.com/office/powerpoint/2010/main" val="827534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ubnd Quận thanh xu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3" y="15766"/>
            <a:ext cx="9162393"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6019800"/>
            <a:ext cx="8991600"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UBND Quận Thanh Xuân</a:t>
            </a:r>
          </a:p>
          <a:p>
            <a:pPr algn="ctr"/>
            <a:r>
              <a:rPr lang="en-US" sz="2000" b="1" smtClean="0">
                <a:latin typeface="Times New Roman" pitchFamily="18" charset="0"/>
                <a:cs typeface="Times New Roman" pitchFamily="18" charset="0"/>
              </a:rPr>
              <a:t>Địa chỉ: </a:t>
            </a:r>
            <a:r>
              <a:rPr lang="vi-VN" sz="2000" b="1" smtClean="0">
                <a:latin typeface="Times New Roman" pitchFamily="18" charset="0"/>
                <a:cs typeface="Times New Roman" pitchFamily="18" charset="0"/>
              </a:rPr>
              <a:t>số </a:t>
            </a:r>
            <a:r>
              <a:rPr lang="vi-VN" sz="2000" b="1">
                <a:latin typeface="Times New Roman" pitchFamily="18" charset="0"/>
                <a:cs typeface="Times New Roman" pitchFamily="18" charset="0"/>
              </a:rPr>
              <a:t>9, đường Khuất Duy Tiến, quận Thanh Xuân, thành phố Hà Nội</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1203154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270644"/>
            <a:ext cx="9601200" cy="511156"/>
          </a:xfrm>
        </p:spPr>
        <p:txBody>
          <a:bodyPr>
            <a:noAutofit/>
          </a:bodyPr>
          <a:lstStyle/>
          <a:p>
            <a:r>
              <a:rPr lang="en-US" sz="2200" b="1" smtClean="0">
                <a:latin typeface="Times New Roman" pitchFamily="18" charset="0"/>
                <a:cs typeface="Times New Roman" pitchFamily="18" charset="0"/>
              </a:rPr>
              <a:t>Bộ phận tiếp nhận hồ sơ và trả kết quả giải quyết TTHC</a:t>
            </a:r>
            <a:br>
              <a:rPr lang="en-US" sz="2200" b="1" smtClean="0">
                <a:latin typeface="Times New Roman" pitchFamily="18" charset="0"/>
                <a:cs typeface="Times New Roman" pitchFamily="18" charset="0"/>
              </a:rPr>
            </a:br>
            <a:r>
              <a:rPr lang="en-US" sz="2200" b="1" smtClean="0">
                <a:latin typeface="Times New Roman" pitchFamily="18" charset="0"/>
                <a:cs typeface="Times New Roman" pitchFamily="18" charset="0"/>
              </a:rPr>
              <a:t>Địa chỉ: Ngõ 11, </a:t>
            </a:r>
            <a:r>
              <a:rPr lang="vi-VN" sz="2200" b="1">
                <a:latin typeface="Times New Roman" pitchFamily="18" charset="0"/>
                <a:cs typeface="Times New Roman" pitchFamily="18" charset="0"/>
              </a:rPr>
              <a:t>Khuất Duy </a:t>
            </a:r>
            <a:r>
              <a:rPr lang="vi-VN" sz="2200" b="1" smtClean="0">
                <a:latin typeface="Times New Roman" pitchFamily="18" charset="0"/>
                <a:cs typeface="Times New Roman" pitchFamily="18" charset="0"/>
              </a:rPr>
              <a:t>Tiến</a:t>
            </a:r>
            <a:r>
              <a:rPr lang="en-US" sz="2200" b="1" smtClean="0">
                <a:latin typeface="Times New Roman" pitchFamily="18" charset="0"/>
                <a:cs typeface="Times New Roman" pitchFamily="18" charset="0"/>
              </a:rPr>
              <a:t>, </a:t>
            </a:r>
            <a:r>
              <a:rPr lang="vi-VN" sz="2200" b="1">
                <a:latin typeface="Times New Roman" pitchFamily="18" charset="0"/>
                <a:cs typeface="Times New Roman" pitchFamily="18" charset="0"/>
              </a:rPr>
              <a:t>quận Thanh Xuân, thành phố Hà Nội</a:t>
            </a:r>
            <a:r>
              <a:rPr lang="en-US" sz="2200" b="1">
                <a:latin typeface="Times New Roman" pitchFamily="18" charset="0"/>
                <a:cs typeface="Times New Roman" pitchFamily="18" charset="0"/>
              </a:rPr>
              <a:t/>
            </a:r>
            <a:br>
              <a:rPr lang="en-US" sz="2200" b="1">
                <a:latin typeface="Times New Roman" pitchFamily="18" charset="0"/>
                <a:cs typeface="Times New Roman" pitchFamily="18" charset="0"/>
              </a:rPr>
            </a:br>
            <a:endParaRPr lang="vi-VN" sz="2200" b="1">
              <a:latin typeface="Times New Roman" pitchFamily="18" charset="0"/>
              <a:cs typeface="Times New Roman" pitchFamily="18" charset="0"/>
            </a:endParaRPr>
          </a:p>
        </p:txBody>
      </p:sp>
      <p:pic>
        <p:nvPicPr>
          <p:cNvPr id="9218" name="Picture 2" descr="http://thanhxuan.gov.vn/portal/Photos/2017-02/_w/61d66dd55074de7dIMG_3256_JPG.jpg"/>
          <p:cNvPicPr>
            <a:picLocks noChangeAspect="1" noChangeArrowheads="1"/>
          </p:cNvPicPr>
          <p:nvPr/>
        </p:nvPicPr>
        <p:blipFill>
          <a:blip r:embed="rId2"/>
          <a:srcRect/>
          <a:stretch>
            <a:fillRect/>
          </a:stretch>
        </p:blipFill>
        <p:spPr bwMode="auto">
          <a:xfrm>
            <a:off x="0" y="0"/>
            <a:ext cx="9067800" cy="5867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868" y="609600"/>
            <a:ext cx="8077200" cy="584775"/>
          </a:xfrm>
          <a:prstGeom prst="rect">
            <a:avLst/>
          </a:prstGeom>
          <a:noFill/>
        </p:spPr>
        <p:txBody>
          <a:bodyPr wrap="square" rtlCol="0">
            <a:spAutoFit/>
          </a:bodyPr>
          <a:lstStyle/>
          <a:p>
            <a:pPr algn="ctr"/>
            <a:r>
              <a:rPr lang="en-US" sz="3200" b="1" smtClean="0">
                <a:solidFill>
                  <a:srgbClr val="FF0000"/>
                </a:solidFill>
                <a:latin typeface="Times New Roman" pitchFamily="18" charset="0"/>
                <a:cs typeface="Times New Roman" pitchFamily="18" charset="0"/>
              </a:rPr>
              <a:t>SỞ GIÁO DỤC VÀ ĐÀO TẠO HÀ NỘI</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057400"/>
            <a:ext cx="3962400" cy="29718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129"/>
          <a:stretch/>
        </p:blipFill>
        <p:spPr>
          <a:xfrm>
            <a:off x="4934606" y="2057400"/>
            <a:ext cx="3904593" cy="3023038"/>
          </a:xfrm>
          <a:prstGeom prst="rect">
            <a:avLst/>
          </a:prstGeom>
        </p:spPr>
      </p:pic>
      <p:sp>
        <p:nvSpPr>
          <p:cNvPr id="7" name="Rectangle 6"/>
          <p:cNvSpPr/>
          <p:nvPr/>
        </p:nvSpPr>
        <p:spPr>
          <a:xfrm>
            <a:off x="152400" y="4981322"/>
            <a:ext cx="4114799" cy="830997"/>
          </a:xfrm>
          <a:prstGeom prst="rect">
            <a:avLst/>
          </a:prstGeom>
        </p:spPr>
        <p:txBody>
          <a:bodyPr wrap="square">
            <a:spAutoFit/>
          </a:bodyPr>
          <a:lstStyle/>
          <a:p>
            <a:pPr lvl="0" algn="ctr"/>
            <a:r>
              <a:rPr lang="en-US" sz="2400">
                <a:solidFill>
                  <a:prstClr val="black"/>
                </a:solidFill>
                <a:latin typeface="Times New Roman" pitchFamily="18" charset="0"/>
                <a:cs typeface="Times New Roman" pitchFamily="18" charset="0"/>
              </a:rPr>
              <a:t>81 THỢ NHUỘM, </a:t>
            </a:r>
            <a:endParaRPr lang="en-US" sz="2400" smtClean="0">
              <a:solidFill>
                <a:prstClr val="black"/>
              </a:solidFill>
              <a:latin typeface="Times New Roman" pitchFamily="18" charset="0"/>
              <a:cs typeface="Times New Roman" pitchFamily="18" charset="0"/>
            </a:endParaRPr>
          </a:p>
          <a:p>
            <a:pPr lvl="0" algn="ctr"/>
            <a:r>
              <a:rPr lang="en-US" sz="2400" smtClean="0">
                <a:solidFill>
                  <a:prstClr val="black"/>
                </a:solidFill>
                <a:latin typeface="Times New Roman" pitchFamily="18" charset="0"/>
                <a:cs typeface="Times New Roman" pitchFamily="18" charset="0"/>
              </a:rPr>
              <a:t>HOÀN </a:t>
            </a:r>
            <a:r>
              <a:rPr lang="en-US" sz="2400">
                <a:solidFill>
                  <a:prstClr val="black"/>
                </a:solidFill>
                <a:latin typeface="Times New Roman" pitchFamily="18" charset="0"/>
                <a:cs typeface="Times New Roman" pitchFamily="18" charset="0"/>
              </a:rPr>
              <a:t>KIẾM, HÀ NỘI</a:t>
            </a:r>
          </a:p>
        </p:txBody>
      </p:sp>
      <p:sp>
        <p:nvSpPr>
          <p:cNvPr id="8" name="Rectangle 7"/>
          <p:cNvSpPr/>
          <p:nvPr/>
        </p:nvSpPr>
        <p:spPr>
          <a:xfrm>
            <a:off x="5334000" y="5036403"/>
            <a:ext cx="3573463" cy="830997"/>
          </a:xfrm>
          <a:prstGeom prst="rect">
            <a:avLst/>
          </a:prstGeom>
        </p:spPr>
        <p:txBody>
          <a:bodyPr wrap="square">
            <a:spAutoFit/>
          </a:bodyPr>
          <a:lstStyle/>
          <a:p>
            <a:pPr lvl="0" algn="ctr"/>
            <a:r>
              <a:rPr lang="en-US" sz="2400">
                <a:solidFill>
                  <a:prstClr val="black"/>
                </a:solidFill>
                <a:latin typeface="Times New Roman" pitchFamily="18" charset="0"/>
                <a:cs typeface="Times New Roman" pitchFamily="18" charset="0"/>
              </a:rPr>
              <a:t>23 QUANG TRUNG, HOÀN KIẾM, HÀ NỘI</a:t>
            </a:r>
          </a:p>
        </p:txBody>
      </p:sp>
    </p:spTree>
    <p:extLst>
      <p:ext uri="{BB962C8B-B14F-4D97-AF65-F5344CB8AC3E}">
        <p14:creationId xmlns:p14="http://schemas.microsoft.com/office/powerpoint/2010/main" val="131522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2&quot;/&gt;&lt;property id=&quot;20307&quot; value=&quot;256&quot;/&gt;&lt;/object&gt;&lt;object type=&quot;3&quot; unique_id=&quot;10004&quot;&gt;&lt;property id=&quot;20148&quot; value=&quot;5&quot;/&gt;&lt;property id=&quot;20300&quot; value=&quot;Slide 3&quot;/&gt;&lt;property id=&quot;20307&quot; value=&quot;258&quot;/&gt;&lt;/object&gt;&lt;object type=&quot;3&quot; unique_id=&quot;10005&quot;&gt;&lt;property id=&quot;20148&quot; value=&quot;5&quot;/&gt;&lt;property id=&quot;20300&quot; value=&quot;Slide 4&quot;/&gt;&lt;property id=&quot;20307&quot; value=&quot;307&quot;/&gt;&lt;/object&gt;&lt;object type=&quot;3&quot; unique_id=&quot;10006&quot;&gt;&lt;property id=&quot;20148&quot; value=&quot;5&quot;/&gt;&lt;property id=&quot;20300&quot; value=&quot;Slide 5&quot;/&gt;&lt;property id=&quot;20307&quot; value=&quot;308&quot;/&gt;&lt;/object&gt;&lt;object type=&quot;3&quot; unique_id=&quot;10009&quot;&gt;&lt;property id=&quot;20148&quot; value=&quot;5&quot;/&gt;&lt;property id=&quot;20300&quot; value=&quot;Slide 11 - &amp;quot;Bộ phận tiếp nhận hồ sơ và trả kết quả giải quyết TTHC Địa chỉ: Ngõ 11, Khuất Duy Tiến, quận Thanh Xuân, thành phố&quot;/&gt;&lt;property id=&quot;20307&quot; value=&quot;320&quot;/&gt;&lt;/object&gt;&lt;object type=&quot;3&quot; unique_id=&quot;10010&quot;&gt;&lt;property id=&quot;20148&quot; value=&quot;5&quot;/&gt;&lt;property id=&quot;20300&quot; value=&quot;Slide 7 - &amp;quot;Người dân đến thực hiện TTHC&amp;quot;&quot;/&gt;&lt;property id=&quot;20307&quot; value=&quot;321&quot;/&gt;&lt;/object&gt;&lt;object type=&quot;3&quot; unique_id=&quot;10012&quot;&gt;&lt;property id=&quot;20148&quot; value=&quot;5&quot;/&gt;&lt;property id=&quot;20300&quot; value=&quot;Slide 8 - &amp;quot;DỊCH VỤ CÔNG TRỰC TUYẾN&amp;quot;&quot;/&gt;&lt;property id=&quot;20307&quot; value=&quot;298&quot;/&gt;&lt;/object&gt;&lt;object type=&quot;3&quot; unique_id=&quot;10013&quot;&gt;&lt;property id=&quot;20148&quot; value=&quot;5&quot;/&gt;&lt;property id=&quot;20300&quot; value=&quot;Slide 12&quot;/&gt;&lt;property id=&quot;20307&quot; value=&quot;327&quot;/&gt;&lt;/object&gt;&lt;object type=&quot;3&quot; unique_id=&quot;10014&quot;&gt;&lt;property id=&quot;20148&quot; value=&quot;5&quot;/&gt;&lt;property id=&quot;20300&quot; value=&quot;Slide 13&quot;/&gt;&lt;property id=&quot;20307&quot; value=&quot;328&quot;/&gt;&lt;/object&gt;&lt;object type=&quot;3&quot; unique_id=&quot;10020&quot;&gt;&lt;property id=&quot;20148&quot; value=&quot;5&quot;/&gt;&lt;property id=&quot;20300&quot; value=&quot;Slide 20&quot;/&gt;&lt;property id=&quot;20307&quot; value=&quot;306&quot;/&gt;&lt;/object&gt;&lt;object type=&quot;3&quot; unique_id=&quot;10021&quot;&gt;&lt;property id=&quot;20148&quot; value=&quot;5&quot;/&gt;&lt;property id=&quot;20300&quot; value=&quot;Slide 23 - &amp;quot;DỊCH VỤ CÔNG TRỰC TUYẾN MỨC ĐỘ 3 CẤP QUẬN, PHƯỜNG&amp;quot;&quot;/&gt;&lt;property id=&quot;20307&quot; value=&quot;287&quot;/&gt;&lt;/object&gt;&lt;object type=&quot;3&quot; unique_id=&quot;10023&quot;&gt;&lt;property id=&quot;20148&quot; value=&quot;5&quot;/&gt;&lt;property id=&quot;20300&quot; value=&quot;Slide 24&quot;/&gt;&lt;property id=&quot;20307&quot; value=&quot;288&quot;/&gt;&lt;/object&gt;&lt;object type=&quot;3&quot; unique_id=&quot;10024&quot;&gt;&lt;property id=&quot;20148&quot; value=&quot;5&quot;/&gt;&lt;property id=&quot;20300&quot; value=&quot;Slide 25&quot;/&gt;&lt;property id=&quot;20307&quot; value=&quot;310&quot;/&gt;&lt;/object&gt;&lt;object type=&quot;3&quot; unique_id=&quot;10025&quot;&gt;&lt;property id=&quot;20148&quot; value=&quot;5&quot;/&gt;&lt;property id=&quot;20300&quot; value=&quot;Slide 26&quot;/&gt;&lt;property id=&quot;20307&quot; value=&quot;291&quot;/&gt;&lt;/object&gt;&lt;object type=&quot;3&quot; unique_id=&quot;10026&quot;&gt;&lt;property id=&quot;20148&quot; value=&quot;5&quot;/&gt;&lt;property id=&quot;20300&quot; value=&quot;Slide 28&quot;/&gt;&lt;property id=&quot;20307&quot; value=&quot;292&quot;/&gt;&lt;/object&gt;&lt;object type=&quot;3&quot; unique_id=&quot;10027&quot;&gt;&lt;property id=&quot;20148&quot; value=&quot;5&quot;/&gt;&lt;property id=&quot;20300&quot; value=&quot;Slide 29&quot;/&gt;&lt;property id=&quot;20307&quot; value=&quot;293&quot;/&gt;&lt;/object&gt;&lt;object type=&quot;3&quot; unique_id=&quot;10028&quot;&gt;&lt;property id=&quot;20148&quot; value=&quot;5&quot;/&gt;&lt;property id=&quot;20300&quot; value=&quot;Slide 30&quot;/&gt;&lt;property id=&quot;20307&quot; value=&quot;294&quot;/&gt;&lt;/object&gt;&lt;object type=&quot;3&quot; unique_id=&quot;10029&quot;&gt;&lt;property id=&quot;20148&quot; value=&quot;5&quot;/&gt;&lt;property id=&quot;20300&quot; value=&quot;Slide 31&quot;/&gt;&lt;property id=&quot;20307&quot; value=&quot;295&quot;/&gt;&lt;/object&gt;&lt;object type=&quot;3&quot; unique_id=&quot;10030&quot;&gt;&lt;property id=&quot;20148&quot; value=&quot;5&quot;/&gt;&lt;property id=&quot;20300&quot; value=&quot;Slide 32&quot;/&gt;&lt;property id=&quot;20307&quot; value=&quot;257&quot;/&gt;&lt;/object&gt;&lt;object type=&quot;3&quot; unique_id=&quot;10031&quot;&gt;&lt;property id=&quot;20148&quot; value=&quot;5&quot;/&gt;&lt;property id=&quot;20300&quot; value=&quot;Slide 34&quot;/&gt;&lt;property id=&quot;20307&quot; value=&quot;261&quot;/&gt;&lt;/object&gt;&lt;object type=&quot;3&quot; unique_id=&quot;10032&quot;&gt;&lt;property id=&quot;20148&quot; value=&quot;5&quot;/&gt;&lt;property id=&quot;20300&quot; value=&quot;Slide 35 - &amp;quot;TRA CỨU THỦ TỤC HÀNH CHÍNH&amp;quot;&quot;/&gt;&lt;property id=&quot;20307&quot; value=&quot;262&quot;/&gt;&lt;/object&gt;&lt;object type=&quot;3&quot; unique_id=&quot;10033&quot;&gt;&lt;property id=&quot;20148&quot; value=&quot;5&quot;/&gt;&lt;property id=&quot;20300&quot; value=&quot;Slide 36 - &amp;quot;Tra cứu dịch vụ công trực tuyến mức độ 3&amp;quot;&quot;/&gt;&lt;property id=&quot;20307&quot; value=&quot;265&quot;/&gt;&lt;/object&gt;&lt;object type=&quot;3&quot; unique_id=&quot;10034&quot;&gt;&lt;property id=&quot;20148&quot; value=&quot;5&quot;/&gt;&lt;property id=&quot;20300&quot; value=&quot;Slide 37&quot;/&gt;&lt;property id=&quot;20307&quot; value=&quot;260&quot;/&gt;&lt;/object&gt;&lt;object type=&quot;3&quot; unique_id=&quot;10035&quot;&gt;&lt;property id=&quot;20148&quot; value=&quot;5&quot;/&gt;&lt;property id=&quot;20300&quot; value=&quot;Slide 38 - &amp;quot;HƯỚNG DẪN SỬ DỤNG DỊCH VỤ CÔNG TRỰC TUYẾN&amp;quot;&quot;/&gt;&lt;property id=&quot;20307&quot; value=&quot;271&quot;/&gt;&lt;/object&gt;&lt;object type=&quot;3&quot; unique_id=&quot;10036&quot;&gt;&lt;property id=&quot;20148&quot; value=&quot;5&quot;/&gt;&lt;property id=&quot;20300&quot; value=&quot;Slide 39 - &amp;quot;A) ĐĂNG KÝ TÀI KHOẢN CÁ NHÂN&amp;quot;&quot;/&gt;&lt;property id=&quot;20307&quot; value=&quot;266&quot;/&gt;&lt;/object&gt;&lt;object type=&quot;3&quot; unique_id=&quot;10037&quot;&gt;&lt;property id=&quot;20148&quot; value=&quot;5&quot;/&gt;&lt;property id=&quot;20300&quot; value=&quot;Slide 40 - &amp;quot;A) ĐĂNG KÝ TÀI KHOẢN CÁ NHÂN&amp;quot;&quot;/&gt;&lt;property id=&quot;20307&quot; value=&quot;267&quot;/&gt;&lt;/object&gt;&lt;object type=&quot;3&quot; unique_id=&quot;10038&quot;&gt;&lt;property id=&quot;20148&quot; value=&quot;5&quot;/&gt;&lt;property id=&quot;20300&quot; value=&quot;Slide 41 - &amp;quot;A) ĐĂNG KÝ TÀI KHOẢN CÁ NHÂN&amp;quot;&quot;/&gt;&lt;property id=&quot;20307&quot; value=&quot;269&quot;/&gt;&lt;/object&gt;&lt;object type=&quot;3&quot; unique_id=&quot;10039&quot;&gt;&lt;property id=&quot;20148&quot; value=&quot;5&quot;/&gt;&lt;property id=&quot;20300&quot; value=&quot;Slide 42 - &amp;quot;A) ĐĂNG KÝ TÀI KHOẢN CÁ NHÂN&amp;quot;&quot;/&gt;&lt;property id=&quot;20307&quot; value=&quot;270&quot;/&gt;&lt;/object&gt;&lt;object type=&quot;3&quot; unique_id=&quot;10043&quot;&gt;&lt;property id=&quot;20148&quot; value=&quot;5&quot;/&gt;&lt;property id=&quot;20300&quot; value=&quot;Slide 45 - &amp;quot;B) CÁC BƯỚC TẠO VÀ GỬI HỒ SƠ TRỰC TUYẾN&amp;quot;&quot;/&gt;&lt;property id=&quot;20307&quot; value=&quot;278&quot;/&gt;&lt;/object&gt;&lt;object type=&quot;3&quot; unique_id=&quot;10044&quot;&gt;&lt;property id=&quot;20148&quot; value=&quot;5&quot;/&gt;&lt;property id=&quot;20300&quot; value=&quot;Slide 46 - &amp;quot;B) CÁC BƯỚC TẠO VÀ GỬI HỒ SƠ TRỰC TUYẾN&amp;quot;&quot;/&gt;&lt;property id=&quot;20307&quot; value=&quot;317&quot;/&gt;&lt;/object&gt;&lt;object type=&quot;3&quot; unique_id=&quot;10045&quot;&gt;&lt;property id=&quot;20148&quot; value=&quot;5&quot;/&gt;&lt;property id=&quot;20300&quot; value=&quot;Slide 47 - &amp;quot;B) CÁC BƯỚC TẠO VÀ GỬI HỒ SƠ TRỰC TUYẾN&amp;quot;&quot;/&gt;&lt;property id=&quot;20307&quot; value=&quot;279&quot;/&gt;&lt;/object&gt;&lt;object type=&quot;3&quot; unique_id=&quot;10046&quot;&gt;&lt;property id=&quot;20148&quot; value=&quot;5&quot;/&gt;&lt;property id=&quot;20300&quot; value=&quot;Slide 48 - &amp;quot;B) CÁC BƯỚC TẠO VÀ GỬI HỒ SƠ TRỰC TUYẾN&amp;quot;&quot;/&gt;&lt;property id=&quot;20307&quot; value=&quot;280&quot;/&gt;&lt;/object&gt;&lt;object type=&quot;3&quot; unique_id=&quot;10047&quot;&gt;&lt;property id=&quot;20148&quot; value=&quot;5&quot;/&gt;&lt;property id=&quot;20300&quot; value=&quot;Slide 49 - &amp;quot;B) CÁC BƯỚC TẠO VÀ GỬI HỒ SƠ TRỰC TUYẾN&amp;quot;&quot;/&gt;&lt;property id=&quot;20307&quot; value=&quot;281&quot;/&gt;&lt;/object&gt;&lt;object type=&quot;3&quot; unique_id=&quot;10048&quot;&gt;&lt;property id=&quot;20148&quot; value=&quot;5&quot;/&gt;&lt;property id=&quot;20300&quot; value=&quot;Slide 50 - &amp;quot;B) CÁC BƯỚC TẠO VÀ GỬI HỒ SƠ TRỰC TUYẾN&amp;quot;&quot;/&gt;&lt;property id=&quot;20307&quot; value=&quot;282&quot;/&gt;&lt;/object&gt;&lt;object type=&quot;3&quot; unique_id=&quot;10049&quot;&gt;&lt;property id=&quot;20148&quot; value=&quot;5&quot;/&gt;&lt;property id=&quot;20300&quot; value=&quot;Slide 51 - &amp;quot;B) CÁC BƯỚC TẠO VÀ GỬI HỒ SƠ TRỰC TUYẾN&amp;quot;&quot;/&gt;&lt;property id=&quot;20307&quot; value=&quot;283&quot;/&gt;&lt;/object&gt;&lt;object type=&quot;3&quot; unique_id=&quot;10051&quot;&gt;&lt;property id=&quot;20148&quot; value=&quot;5&quot;/&gt;&lt;property id=&quot;20300&quot; value=&quot;Slide 53 - &amp;quot;B) CÁC BƯỚC TẠO VÀ GỬI HỒ SƠ TRỰC TUYẾN&amp;quot;&quot;/&gt;&lt;property id=&quot;20307&quot; value=&quot;284&quot;/&gt;&lt;/object&gt;&lt;object type=&quot;3&quot; unique_id=&quot;10052&quot;&gt;&lt;property id=&quot;20148&quot; value=&quot;5&quot;/&gt;&lt;property id=&quot;20300&quot; value=&quot;Slide 54 - &amp;quot;B) CÁC BƯỚC TẠO VÀ GỬI HỒ SƠ TRỰC TUYẾN&amp;quot;&quot;/&gt;&lt;property id=&quot;20307&quot; value=&quot;286&quot;/&gt;&lt;/object&gt;&lt;object type=&quot;3&quot; unique_id=&quot;10055&quot;&gt;&lt;property id=&quot;20148&quot; value=&quot;5&quot;/&gt;&lt;property id=&quot;20300&quot; value=&quot;Slide 55&quot;/&gt;&lt;property id=&quot;20307&quot; value=&quot;296&quot;/&gt;&lt;/object&gt;&lt;object type=&quot;3&quot; unique_id=&quot;10056&quot;&gt;&lt;property id=&quot;20148&quot; value=&quot;5&quot;/&gt;&lt;property id=&quot;20300&quot; value=&quot;Slide 56&quot;/&gt;&lt;property id=&quot;20307&quot; value=&quot;268&quot;/&gt;&lt;/object&gt;&lt;object type=&quot;3&quot; unique_id=&quot;10117&quot;&gt;&lt;property id=&quot;20148&quot; value=&quot;5&quot;/&gt;&lt;property id=&quot;20300&quot; value=&quot;Slide 15 - &amp;quot;4 MỨC ĐỘ DỊCH VỤ CÔNG TRỰC TUYẾN&amp;quot;&quot;/&gt;&lt;property id=&quot;20307&quot; value=&quot;329&quot;/&gt;&lt;/object&gt;&lt;object type=&quot;3&quot; unique_id=&quot;10119&quot;&gt;&lt;property id=&quot;20148&quot; value=&quot;5&quot;/&gt;&lt;property id=&quot;20300&quot; value=&quot;Slide 16&quot;/&gt;&lt;property id=&quot;20307&quot; value=&quot;331&quot;/&gt;&lt;/object&gt;&lt;object type=&quot;3&quot; unique_id=&quot;10120&quot;&gt;&lt;property id=&quot;20148&quot; value=&quot;5&quot;/&gt;&lt;property id=&quot;20300&quot; value=&quot;Slide 17&quot;/&gt;&lt;property id=&quot;20307&quot; value=&quot;332&quot;/&gt;&lt;/object&gt;&lt;object type=&quot;3&quot; unique_id=&quot;10831&quot;&gt;&lt;property id=&quot;20148&quot; value=&quot;5&quot;/&gt;&lt;property id=&quot;20300&quot; value=&quot;Slide 27&quot;/&gt;&lt;property id=&quot;20307&quot; value=&quot;338&quot;/&gt;&lt;/object&gt;&lt;object type=&quot;3&quot; unique_id=&quot;11186&quot;&gt;&lt;property id=&quot;20148&quot; value=&quot;5&quot;/&gt;&lt;property id=&quot;20300&quot; value=&quot;Slide 33&quot;/&gt;&lt;property id=&quot;20307&quot; value=&quot;339&quot;/&gt;&lt;/object&gt;&lt;object type=&quot;3&quot; unique_id=&quot;11851&quot;&gt;&lt;property id=&quot;20148&quot; value=&quot;5&quot;/&gt;&lt;property id=&quot;20300&quot; value=&quot;Slide 1&quot;/&gt;&lt;property id=&quot;20307&quot; value=&quot;365&quot;/&gt;&lt;/object&gt;&lt;object type=&quot;3&quot; unique_id=&quot;11852&quot;&gt;&lt;property id=&quot;20148&quot; value=&quot;5&quot;/&gt;&lt;property id=&quot;20300&quot; value=&quot;Slide 6 - &amp;quot;THỦ TỤC HÀNH CHÍNH &amp;quot;&quot;/&gt;&lt;property id=&quot;20307&quot; value=&quot;355&quot;/&gt;&lt;/object&gt;&lt;object type=&quot;3&quot; unique_id=&quot;11853&quot;&gt;&lt;property id=&quot;20148&quot; value=&quot;5&quot;/&gt;&lt;property id=&quot;20300&quot; value=&quot;Slide 9&quot;/&gt;&lt;property id=&quot;20307&quot; value=&quot;358&quot;/&gt;&lt;/object&gt;&lt;object type=&quot;3&quot; unique_id=&quot;11855&quot;&gt;&lt;property id=&quot;20148&quot; value=&quot;5&quot;/&gt;&lt;property id=&quot;20300&quot; value=&quot;Slide 10&quot;/&gt;&lt;property id=&quot;20307&quot; value=&quot;359&quot;/&gt;&lt;/object&gt;&lt;object type=&quot;3&quot; unique_id=&quot;11856&quot;&gt;&lt;property id=&quot;20148&quot; value=&quot;5&quot;/&gt;&lt;property id=&quot;20300&quot; value=&quot;Slide 14&quot;/&gt;&lt;property id=&quot;20307&quot; value=&quot;343&quot;/&gt;&lt;/object&gt;&lt;object type=&quot;3&quot; unique_id=&quot;11857&quot;&gt;&lt;property id=&quot;20148&quot; value=&quot;5&quot;/&gt;&lt;property id=&quot;20300&quot; value=&quot;Slide 18 - &amp;quot;TRANG TUYỂN SINH ĐẦU CẤP CỦA TP HÀ NỘI Địa chỉ: tsdaucap.hanoi.gov.vn&amp;quot;&quot;/&gt;&lt;property id=&quot;20307&quot; value=&quot;361&quot;/&gt;&lt;/object&gt;&lt;object type=&quot;3&quot; unique_id=&quot;11858&quot;&gt;&lt;property id=&quot;20148&quot; value=&quot;5&quot;/&gt;&lt;property id=&quot;20300&quot; value=&quot;Slide 19 - &amp;quot;LỢI ÍCH THAM GIA DỊCH VỤ CÔNG TRỰC TUYẾN  MỨC ĐỘ 3 VÀ MỨC ĐỘ 4&amp;quot;&quot;/&gt;&lt;property id=&quot;20307&quot; value=&quot;345&quot;/&gt;&lt;/object&gt;&lt;object type=&quot;3&quot; unique_id=&quot;11859&quot;&gt;&lt;property id=&quot;20148&quot; value=&quot;5&quot;/&gt;&lt;property id=&quot;20300&quot; value=&quot;Slide 21&quot;/&gt;&lt;property id=&quot;20307&quot; value=&quot;352&quot;/&gt;&lt;/object&gt;&lt;object type=&quot;3&quot; unique_id=&quot;11860&quot;&gt;&lt;property id=&quot;20148&quot; value=&quot;5&quot;/&gt;&lt;property id=&quot;20300&quot; value=&quot;Slide 22&quot;/&gt;&lt;property id=&quot;20307&quot; value=&quot;367&quot;/&gt;&lt;/object&gt;&lt;object type=&quot;3&quot; unique_id=&quot;11861&quot;&gt;&lt;property id=&quot;20148&quot; value=&quot;5&quot;/&gt;&lt;property id=&quot;20300&quot; value=&quot;Slide 43 - &amp;quot;B) CÁC BƯỚC TẠO VÀ GỬI HỒ SƠ TRỰC TUYẾN&amp;quot;&quot;/&gt;&lt;property id=&quot;20307&quot; value=&quot;362&quot;/&gt;&lt;/object&gt;&lt;object type=&quot;3&quot; unique_id=&quot;11862&quot;&gt;&lt;property id=&quot;20148&quot; value=&quot;5&quot;/&gt;&lt;property id=&quot;20300&quot; value=&quot;Slide 44 - &amp;quot;B) CÁC BƯỚC TẠO VÀ GỬI HỒ SƠ TRỰC TUYẾN&amp;quot;&quot;/&gt;&lt;property id=&quot;20307&quot; value=&quot;363&quot;/&gt;&lt;/object&gt;&lt;object type=&quot;3&quot; unique_id=&quot;11863&quot;&gt;&lt;property id=&quot;20148&quot; value=&quot;5&quot;/&gt;&lt;property id=&quot;20300&quot; value=&quot;Slide 52 - &amp;quot;B) CÁC BƯỚC TẠO VÀ GỬI HỒ SƠ TRỰC TUYẾN&amp;quot;&quot;/&gt;&lt;property id=&quot;20307&quot; value=&quot;364&quot;/&gt;&lt;/object&gt;&lt;object type=&quot;3&quot; unique_id=&quot;12043&quot;&gt;&lt;property id=&quot;20148&quot; value=&quot;5&quot;/&gt;&lt;property id=&quot;20300&quot; value=&quot;Slide 57&quot;/&gt;&lt;property id=&quot;20307&quot; value=&quot;369&quot;/&gt;&lt;/object&gt;&lt;object type=&quot;3&quot; unique_id=&quot;12222&quot;&gt;&lt;property id=&quot;20148&quot; value=&quot;5&quot;/&gt;&lt;property id=&quot;20300&quot; value=&quot;Slide 58&quot;/&gt;&lt;property id=&quot;20307&quot; value=&quot;370&quot;/&gt;&lt;/object&gt;&lt;/object&gt;&lt;object type=&quot;8&quot; unique_id=&quot;101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5323</TotalTime>
  <Words>1387</Words>
  <Application>Microsoft Office PowerPoint</Application>
  <PresentationFormat>On-screen Show (4:3)</PresentationFormat>
  <Paragraphs>146</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THỦ TỤC HÀNH CHÍNH </vt:lpstr>
      <vt:lpstr>DỊCH VỤ CÔNG TRỰC TUYẾN</vt:lpstr>
      <vt:lpstr>PowerPoint Presentation</vt:lpstr>
      <vt:lpstr>PowerPoint Presentation</vt:lpstr>
      <vt:lpstr>Bộ phận tiếp nhận hồ sơ và trả kết quả giải quyết TTHC Địa chỉ: Ngõ 11, Khuất Duy Tiến, quận Thanh Xuân, thành phố Hà Nội </vt:lpstr>
      <vt:lpstr>PowerPoint Presentation</vt:lpstr>
      <vt:lpstr>PowerPoint Presentation</vt:lpstr>
      <vt:lpstr>PowerPoint Presentation</vt:lpstr>
      <vt:lpstr>PowerPoint Presentation</vt:lpstr>
      <vt:lpstr>4 MỨC ĐỘ DỊCH VỤ CÔNG TRỰC TUYẾN</vt:lpstr>
      <vt:lpstr>PowerPoint Presentation</vt:lpstr>
      <vt:lpstr>PowerPoint Presentation</vt:lpstr>
      <vt:lpstr>TRANG TUYỂN SINH ĐẦU CẤP CỦA TP HÀ NỘI Địa chỉ: tsdaucap.hanoi.gov.vn</vt:lpstr>
      <vt:lpstr>LỢI ÍCH THAM GIA DỊCH VỤ CÔNG TRỰC TUYẾN  MỨC ĐỘ 3 VÀ MỨC ĐỘ 4</vt:lpstr>
      <vt:lpstr>PowerPoint Presentation</vt:lpstr>
      <vt:lpstr>PowerPoint Presentation</vt:lpstr>
      <vt:lpstr>PowerPoint Presentation</vt:lpstr>
      <vt:lpstr>DỊCH VỤ CÔNG TRỰC TUYẾN  MỨC ĐỘ 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Tuancn</dc:creator>
  <cp:lastModifiedBy>Tuancn</cp:lastModifiedBy>
  <cp:revision>299</cp:revision>
  <cp:lastPrinted>2019-03-12T00:54:03Z</cp:lastPrinted>
  <dcterms:created xsi:type="dcterms:W3CDTF">2017-02-27T15:29:55Z</dcterms:created>
  <dcterms:modified xsi:type="dcterms:W3CDTF">2019-04-02T06:59:01Z</dcterms:modified>
</cp:coreProperties>
</file>